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424D1F-E789-4A63-A5F5-DDAC7EF1751B}">
  <a:tblStyle styleId="{98424D1F-E789-4A63-A5F5-DDAC7EF1751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Lato-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Lato-italic.fntdata"/><Relationship Id="rId23" Type="http://schemas.openxmlformats.org/officeDocument/2006/relationships/slide" Target="slides/slide17.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rentozar.com" TargetMode="External"/><Relationship Id="rId3" Type="http://schemas.openxmlformats.org/officeDocument/2006/relationships/hyperlink" Target="https://www.brentozar.com/archive/2021/09/what-should-we-change-about-this-years-data-professional-salary-survey-2/" TargetMode="External"/><Relationship Id="rId4" Type="http://schemas.openxmlformats.org/officeDocument/2006/relationships/hyperlink" Target="https://downloads.brentozar.com/Data_Professional_Salary_Survey_Responses.xlsx"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6924d6e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6924d6e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6924d6ed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6924d6ed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6924d6ed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6924d6ed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6924d6ed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6924d6e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6924d6ed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6924d6ed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6924d6ed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6924d6ed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Rfe = recursive feature elimination</a:t>
            </a:r>
            <a:endParaRPr/>
          </a:p>
          <a:p>
            <a:pPr indent="0" lvl="0" marL="0" rtl="0" algn="l">
              <a:spcBef>
                <a:spcPts val="0"/>
              </a:spcBef>
              <a:spcAft>
                <a:spcPts val="0"/>
              </a:spcAft>
              <a:buNone/>
            </a:pPr>
            <a:r>
              <a:rPr lang="en"/>
              <a:t>Pca = principal component 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6924d6ed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6924d6ed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6924d6ed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6924d6ed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6924d6edf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6924d6edf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6924d6edf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6924d6ed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ae0f045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ae0f045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6924d6edf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6924d6edf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6924d6edf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6924d6edf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83164d5e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83164d5e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83164d5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83164d5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83164d5e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83164d5e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83164d5e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83164d5e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83164d5e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83164d5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latin typeface="Lato"/>
                <a:ea typeface="Lato"/>
                <a:cs typeface="Lato"/>
                <a:sym typeface="Lato"/>
              </a:rPr>
              <a:t> This is a variant of Naive Bayes which supports continuous values and has an assumption that each class is normally distributed.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83164d5e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83164d5e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83164d5e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83164d5e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6924d6edf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6924d6edf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ae0f045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ae0f045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Our dataset consisted of raw responses from a survey that </a:t>
            </a:r>
            <a:r>
              <a:rPr lang="en" sz="1200" u="sng">
                <a:solidFill>
                  <a:srgbClr val="1155CC"/>
                </a:solidFill>
                <a:latin typeface="Times New Roman"/>
                <a:ea typeface="Times New Roman"/>
                <a:cs typeface="Times New Roman"/>
                <a:sym typeface="Times New Roman"/>
                <a:hlinkClick r:id="rId2">
                  <a:extLst>
                    <a:ext uri="{A12FA001-AC4F-418D-AE19-62706E023703}">
                      <ahyp:hlinkClr val="tx"/>
                    </a:ext>
                  </a:extLst>
                </a:hlinkClick>
              </a:rPr>
              <a:t>Brent Ozar</a:t>
            </a:r>
            <a:r>
              <a:rPr lang="en" sz="1200">
                <a:solidFill>
                  <a:schemeClr val="dk1"/>
                </a:solidFill>
                <a:latin typeface="Times New Roman"/>
                <a:ea typeface="Times New Roman"/>
                <a:cs typeface="Times New Roman"/>
                <a:sym typeface="Times New Roman"/>
              </a:rPr>
              <a:t>, SQL expert, conducted over 4 years. His article can be found along with the raw dataset can be found </a:t>
            </a: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here</a:t>
            </a:r>
            <a:r>
              <a:rPr lang="en" sz="1200">
                <a:solidFill>
                  <a:schemeClr val="dk1"/>
                </a:solidFill>
                <a:latin typeface="Times New Roman"/>
                <a:ea typeface="Times New Roman"/>
                <a:cs typeface="Times New Roman"/>
                <a:sym typeface="Times New Roman"/>
              </a:rPr>
              <a:t> (</a:t>
            </a:r>
            <a:r>
              <a:rPr lang="en"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Excel file</a:t>
            </a:r>
            <a:r>
              <a:rPr lang="en" sz="1200">
                <a:solidFill>
                  <a:schemeClr val="dk1"/>
                </a:solidFill>
                <a:latin typeface="Times New Roman"/>
                <a:ea typeface="Times New Roman"/>
                <a:cs typeface="Times New Roman"/>
                <a:sym typeface="Times New Roman"/>
              </a:rPr>
              <a:t>), which holds a total of 31 columns and 10,341 rows. In 2021, he asked the following questions: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6924d6edf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6924d6ed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6924d6edf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6924d6edf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6924d6edf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6924d6edf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6924d6edf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6924d6edf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6924d6edf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6924d6edf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6924d6edf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6924d6edf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6924d6edf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6924d6edf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83164d5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83164d5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The following screenshots show the accuracy of our model if we don’t use attribute selection algorithms. We can see that Random Forest gives us the best accuracy with an accuracy of 54.9%, while NaiveBayes gives us an accuracy of only 35%. It's important to note that NaiveBayes may be failing due to the assumption that all the attributes are considered independent of each other. We can only notice that Decision Trees and Random Forest Classifiers are doing really well comparatively for this dataset, meaning that entropy is a good measure of how to split the dataset. Furthermore, accuracy was also a good measure to determine how great our model was doing as the classes we discretized into had a relatively equal amount of instances. </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6924d6edf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6924d6edf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6924d6ed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6924d6ed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83164d5ea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83164d5ea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6924d6ed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6924d6e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6924d6e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6924d6e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6924d6e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6924d6ed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291875" y="406900"/>
            <a:ext cx="30396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000000"/>
              </a:buClr>
              <a:buSzPts val="3000"/>
              <a:buNone/>
              <a:defRPr b="1" sz="3000">
                <a:solidFill>
                  <a:srgbClr val="000000"/>
                </a:solidFill>
              </a:defRPr>
            </a:lvl1pPr>
            <a:lvl2pPr lvl="1" algn="l">
              <a:lnSpc>
                <a:spcPct val="100000"/>
              </a:lnSpc>
              <a:spcBef>
                <a:spcPts val="0"/>
              </a:spcBef>
              <a:spcAft>
                <a:spcPts val="0"/>
              </a:spcAft>
              <a:buClr>
                <a:srgbClr val="000000"/>
              </a:buClr>
              <a:buSzPts val="3000"/>
              <a:buNone/>
              <a:defRPr b="1" sz="3000">
                <a:solidFill>
                  <a:srgbClr val="000000"/>
                </a:solidFill>
              </a:defRPr>
            </a:lvl2pPr>
            <a:lvl3pPr lvl="2" algn="l">
              <a:lnSpc>
                <a:spcPct val="100000"/>
              </a:lnSpc>
              <a:spcBef>
                <a:spcPts val="0"/>
              </a:spcBef>
              <a:spcAft>
                <a:spcPts val="0"/>
              </a:spcAft>
              <a:buClr>
                <a:srgbClr val="000000"/>
              </a:buClr>
              <a:buSzPts val="3000"/>
              <a:buNone/>
              <a:defRPr b="1" sz="3000">
                <a:solidFill>
                  <a:srgbClr val="000000"/>
                </a:solidFill>
              </a:defRPr>
            </a:lvl3pPr>
            <a:lvl4pPr lvl="3" algn="l">
              <a:lnSpc>
                <a:spcPct val="100000"/>
              </a:lnSpc>
              <a:spcBef>
                <a:spcPts val="0"/>
              </a:spcBef>
              <a:spcAft>
                <a:spcPts val="0"/>
              </a:spcAft>
              <a:buClr>
                <a:srgbClr val="000000"/>
              </a:buClr>
              <a:buSzPts val="3000"/>
              <a:buNone/>
              <a:defRPr b="1" sz="3000">
                <a:solidFill>
                  <a:srgbClr val="000000"/>
                </a:solidFill>
              </a:defRPr>
            </a:lvl4pPr>
            <a:lvl5pPr lvl="4" algn="l">
              <a:lnSpc>
                <a:spcPct val="100000"/>
              </a:lnSpc>
              <a:spcBef>
                <a:spcPts val="0"/>
              </a:spcBef>
              <a:spcAft>
                <a:spcPts val="0"/>
              </a:spcAft>
              <a:buClr>
                <a:srgbClr val="000000"/>
              </a:buClr>
              <a:buSzPts val="3000"/>
              <a:buNone/>
              <a:defRPr b="1" sz="3000">
                <a:solidFill>
                  <a:srgbClr val="000000"/>
                </a:solidFill>
              </a:defRPr>
            </a:lvl5pPr>
            <a:lvl6pPr lvl="5" algn="l">
              <a:lnSpc>
                <a:spcPct val="100000"/>
              </a:lnSpc>
              <a:spcBef>
                <a:spcPts val="0"/>
              </a:spcBef>
              <a:spcAft>
                <a:spcPts val="0"/>
              </a:spcAft>
              <a:buClr>
                <a:srgbClr val="000000"/>
              </a:buClr>
              <a:buSzPts val="3000"/>
              <a:buNone/>
              <a:defRPr b="1" sz="3000">
                <a:solidFill>
                  <a:srgbClr val="000000"/>
                </a:solidFill>
              </a:defRPr>
            </a:lvl6pPr>
            <a:lvl7pPr lvl="6" algn="l">
              <a:lnSpc>
                <a:spcPct val="100000"/>
              </a:lnSpc>
              <a:spcBef>
                <a:spcPts val="0"/>
              </a:spcBef>
              <a:spcAft>
                <a:spcPts val="0"/>
              </a:spcAft>
              <a:buClr>
                <a:srgbClr val="000000"/>
              </a:buClr>
              <a:buSzPts val="3000"/>
              <a:buNone/>
              <a:defRPr b="1" sz="3000">
                <a:solidFill>
                  <a:srgbClr val="000000"/>
                </a:solidFill>
              </a:defRPr>
            </a:lvl7pPr>
            <a:lvl8pPr lvl="7" algn="l">
              <a:lnSpc>
                <a:spcPct val="100000"/>
              </a:lnSpc>
              <a:spcBef>
                <a:spcPts val="0"/>
              </a:spcBef>
              <a:spcAft>
                <a:spcPts val="0"/>
              </a:spcAft>
              <a:buClr>
                <a:srgbClr val="000000"/>
              </a:buClr>
              <a:buSzPts val="3000"/>
              <a:buNone/>
              <a:defRPr b="1" sz="3000">
                <a:solidFill>
                  <a:srgbClr val="000000"/>
                </a:solidFill>
              </a:defRPr>
            </a:lvl8pPr>
            <a:lvl9pPr lvl="8" algn="l">
              <a:lnSpc>
                <a:spcPct val="100000"/>
              </a:lnSpc>
              <a:spcBef>
                <a:spcPts val="0"/>
              </a:spcBef>
              <a:spcAft>
                <a:spcPts val="0"/>
              </a:spcAft>
              <a:buClr>
                <a:srgbClr val="000000"/>
              </a:buClr>
              <a:buSzPts val="3000"/>
              <a:buNone/>
              <a:defRPr b="1" sz="3000">
                <a:solidFill>
                  <a:srgbClr val="000000"/>
                </a:solidFill>
              </a:defRPr>
            </a:lvl9pPr>
          </a:lstStyle>
          <a:p/>
        </p:txBody>
      </p:sp>
      <p:sp>
        <p:nvSpPr>
          <p:cNvPr id="53" name="Google Shape;53;p13"/>
          <p:cNvSpPr txBox="1"/>
          <p:nvPr>
            <p:ph idx="1" type="body"/>
          </p:nvPr>
        </p:nvSpPr>
        <p:spPr>
          <a:xfrm>
            <a:off x="291938" y="2053718"/>
            <a:ext cx="3039600" cy="2378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212121"/>
              </a:buClr>
              <a:buSzPts val="1600"/>
              <a:buChar char="●"/>
              <a:defRPr sz="1600">
                <a:solidFill>
                  <a:srgbClr val="212121"/>
                </a:solidFill>
              </a:defRPr>
            </a:lvl1pPr>
            <a:lvl2pPr indent="-317500" lvl="1" marL="914400" algn="l">
              <a:lnSpc>
                <a:spcPct val="115000"/>
              </a:lnSpc>
              <a:spcBef>
                <a:spcPts val="0"/>
              </a:spcBef>
              <a:spcAft>
                <a:spcPts val="0"/>
              </a:spcAft>
              <a:buClr>
                <a:srgbClr val="212121"/>
              </a:buClr>
              <a:buSzPts val="1400"/>
              <a:buChar char="○"/>
              <a:defRPr sz="1400">
                <a:solidFill>
                  <a:srgbClr val="212121"/>
                </a:solidFill>
              </a:defRPr>
            </a:lvl2pPr>
            <a:lvl3pPr indent="-317500" lvl="2" marL="1371600" algn="l">
              <a:lnSpc>
                <a:spcPct val="115000"/>
              </a:lnSpc>
              <a:spcBef>
                <a:spcPts val="0"/>
              </a:spcBef>
              <a:spcAft>
                <a:spcPts val="0"/>
              </a:spcAft>
              <a:buClr>
                <a:srgbClr val="212121"/>
              </a:buClr>
              <a:buSzPts val="1400"/>
              <a:buChar char="■"/>
              <a:defRPr sz="1400">
                <a:solidFill>
                  <a:srgbClr val="212121"/>
                </a:solidFill>
              </a:defRPr>
            </a:lvl3pPr>
            <a:lvl4pPr indent="-317500" lvl="3" marL="1828800" algn="l">
              <a:lnSpc>
                <a:spcPct val="115000"/>
              </a:lnSpc>
              <a:spcBef>
                <a:spcPts val="0"/>
              </a:spcBef>
              <a:spcAft>
                <a:spcPts val="0"/>
              </a:spcAft>
              <a:buClr>
                <a:srgbClr val="212121"/>
              </a:buClr>
              <a:buSzPts val="1400"/>
              <a:buChar char="●"/>
              <a:defRPr sz="1400">
                <a:solidFill>
                  <a:srgbClr val="212121"/>
                </a:solidFill>
              </a:defRPr>
            </a:lvl4pPr>
            <a:lvl5pPr indent="-317500" lvl="4" marL="2286000" algn="l">
              <a:lnSpc>
                <a:spcPct val="115000"/>
              </a:lnSpc>
              <a:spcBef>
                <a:spcPts val="0"/>
              </a:spcBef>
              <a:spcAft>
                <a:spcPts val="0"/>
              </a:spcAft>
              <a:buClr>
                <a:srgbClr val="212121"/>
              </a:buClr>
              <a:buSzPts val="1400"/>
              <a:buChar char="○"/>
              <a:defRPr sz="1400">
                <a:solidFill>
                  <a:srgbClr val="212121"/>
                </a:solidFill>
              </a:defRPr>
            </a:lvl5pPr>
            <a:lvl6pPr indent="-317500" lvl="5" marL="2743200" algn="l">
              <a:lnSpc>
                <a:spcPct val="115000"/>
              </a:lnSpc>
              <a:spcBef>
                <a:spcPts val="0"/>
              </a:spcBef>
              <a:spcAft>
                <a:spcPts val="0"/>
              </a:spcAft>
              <a:buClr>
                <a:srgbClr val="212121"/>
              </a:buClr>
              <a:buSzPts val="1400"/>
              <a:buChar char="■"/>
              <a:defRPr sz="1400">
                <a:solidFill>
                  <a:srgbClr val="212121"/>
                </a:solidFill>
              </a:defRPr>
            </a:lvl6pPr>
            <a:lvl7pPr indent="-317500" lvl="6" marL="3200400" algn="l">
              <a:lnSpc>
                <a:spcPct val="115000"/>
              </a:lnSpc>
              <a:spcBef>
                <a:spcPts val="0"/>
              </a:spcBef>
              <a:spcAft>
                <a:spcPts val="0"/>
              </a:spcAft>
              <a:buClr>
                <a:srgbClr val="212121"/>
              </a:buClr>
              <a:buSzPts val="1400"/>
              <a:buChar char="●"/>
              <a:defRPr sz="1400">
                <a:solidFill>
                  <a:srgbClr val="212121"/>
                </a:solidFill>
              </a:defRPr>
            </a:lvl7pPr>
            <a:lvl8pPr indent="-317500" lvl="7" marL="3657600" algn="l">
              <a:lnSpc>
                <a:spcPct val="115000"/>
              </a:lnSpc>
              <a:spcBef>
                <a:spcPts val="0"/>
              </a:spcBef>
              <a:spcAft>
                <a:spcPts val="0"/>
              </a:spcAft>
              <a:buClr>
                <a:srgbClr val="212121"/>
              </a:buClr>
              <a:buSzPts val="1400"/>
              <a:buChar char="○"/>
              <a:defRPr sz="1400">
                <a:solidFill>
                  <a:srgbClr val="212121"/>
                </a:solidFill>
              </a:defRPr>
            </a:lvl8pPr>
            <a:lvl9pPr indent="-317500" lvl="8" marL="4114800" algn="l">
              <a:lnSpc>
                <a:spcPct val="115000"/>
              </a:lnSpc>
              <a:spcBef>
                <a:spcPts val="0"/>
              </a:spcBef>
              <a:spcAft>
                <a:spcPts val="0"/>
              </a:spcAft>
              <a:buClr>
                <a:srgbClr val="212121"/>
              </a:buClr>
              <a:buSzPts val="1400"/>
              <a:buChar char="■"/>
              <a:defRPr sz="1400">
                <a:solidFill>
                  <a:srgbClr val="212121"/>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181125" y="181125"/>
            <a:ext cx="8795400" cy="47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type="title"/>
          </p:nvPr>
        </p:nvSpPr>
        <p:spPr>
          <a:xfrm>
            <a:off x="811650" y="799739"/>
            <a:ext cx="6458400" cy="14799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600"/>
              <a:buNone/>
              <a:defRPr b="1" sz="36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59" name="Google Shape;59;p14"/>
          <p:cNvSpPr txBox="1"/>
          <p:nvPr>
            <p:ph idx="1" type="body"/>
          </p:nvPr>
        </p:nvSpPr>
        <p:spPr>
          <a:xfrm>
            <a:off x="811650" y="2432039"/>
            <a:ext cx="6458400" cy="20376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0" name="Google Shape;6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61" name="Shape 61"/>
        <p:cNvGrpSpPr/>
        <p:nvPr/>
      </p:nvGrpSpPr>
      <p:grpSpPr>
        <a:xfrm>
          <a:off x="0" y="0"/>
          <a:ext cx="0" cy="0"/>
          <a:chOff x="0" y="0"/>
          <a:chExt cx="0" cy="0"/>
        </a:xfrm>
      </p:grpSpPr>
      <p:sp>
        <p:nvSpPr>
          <p:cNvPr id="62" name="Google Shape;62;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2705800" y="0"/>
            <a:ext cx="6438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ph type="title"/>
          </p:nvPr>
        </p:nvSpPr>
        <p:spPr>
          <a:xfrm>
            <a:off x="304800" y="710000"/>
            <a:ext cx="2089800" cy="759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sp>
        <p:nvSpPr>
          <p:cNvPr id="65" name="Google Shape;65;p15"/>
          <p:cNvSpPr txBox="1"/>
          <p:nvPr>
            <p:ph idx="1" type="body"/>
          </p:nvPr>
        </p:nvSpPr>
        <p:spPr>
          <a:xfrm>
            <a:off x="304800" y="1554150"/>
            <a:ext cx="2089800" cy="33105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66" name="Google Shape;66;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67" name="Shape 67"/>
        <p:cNvGrpSpPr/>
        <p:nvPr/>
      </p:nvGrpSpPr>
      <p:grpSpPr>
        <a:xfrm>
          <a:off x="0" y="0"/>
          <a:ext cx="0" cy="0"/>
          <a:chOff x="0" y="0"/>
          <a:chExt cx="0" cy="0"/>
        </a:xfrm>
      </p:grpSpPr>
      <p:sp>
        <p:nvSpPr>
          <p:cNvPr id="68" name="Google Shape;68;p16"/>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ctrTitle"/>
          </p:nvPr>
        </p:nvSpPr>
        <p:spPr>
          <a:xfrm>
            <a:off x="1837575" y="1251525"/>
            <a:ext cx="5445900" cy="26406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70" name="Google Shape;70;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5">
    <p:bg>
      <p:bgPr>
        <a:solidFill>
          <a:srgbClr val="FFFFFF"/>
        </a:solidFill>
      </p:bgPr>
    </p:bg>
    <p:spTree>
      <p:nvGrpSpPr>
        <p:cNvPr id="71" name="Shape 71"/>
        <p:cNvGrpSpPr/>
        <p:nvPr/>
      </p:nvGrpSpPr>
      <p:grpSpPr>
        <a:xfrm>
          <a:off x="0" y="0"/>
          <a:ext cx="0" cy="0"/>
          <a:chOff x="0" y="0"/>
          <a:chExt cx="0" cy="0"/>
        </a:xfrm>
      </p:grpSpPr>
      <p:sp>
        <p:nvSpPr>
          <p:cNvPr id="72" name="Google Shape;72;p17"/>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p:nvPr/>
        </p:nvSpPr>
        <p:spPr>
          <a:xfrm>
            <a:off x="205218"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p:nvPr/>
        </p:nvSpPr>
        <p:spPr>
          <a:xfrm>
            <a:off x="100882"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a:off x="319"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txBox="1"/>
          <p:nvPr>
            <p:ph type="title"/>
          </p:nvPr>
        </p:nvSpPr>
        <p:spPr>
          <a:xfrm>
            <a:off x="233600" y="829550"/>
            <a:ext cx="2566200" cy="8925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81" name="Google Shape;81;p17"/>
          <p:cNvSpPr txBox="1"/>
          <p:nvPr>
            <p:ph idx="1" type="body"/>
          </p:nvPr>
        </p:nvSpPr>
        <p:spPr>
          <a:xfrm>
            <a:off x="233600" y="1798300"/>
            <a:ext cx="2566200" cy="29772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82" name="Google Shape;82;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6">
    <p:bg>
      <p:bgPr>
        <a:solidFill>
          <a:srgbClr val="FFFFFF"/>
        </a:solidFill>
      </p:bgPr>
    </p:bg>
    <p:spTree>
      <p:nvGrpSpPr>
        <p:cNvPr id="83" name="Shape 83"/>
        <p:cNvGrpSpPr/>
        <p:nvPr/>
      </p:nvGrpSpPr>
      <p:grpSpPr>
        <a:xfrm>
          <a:off x="0" y="0"/>
          <a:ext cx="0" cy="0"/>
          <a:chOff x="0" y="0"/>
          <a:chExt cx="0" cy="0"/>
        </a:xfrm>
      </p:grpSpPr>
      <p:sp>
        <p:nvSpPr>
          <p:cNvPr id="84" name="Google Shape;84;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type="title"/>
          </p:nvPr>
        </p:nvSpPr>
        <p:spPr>
          <a:xfrm rot="-5400000">
            <a:off x="-620225" y="1797500"/>
            <a:ext cx="4064100" cy="1506900"/>
          </a:xfrm>
          <a:prstGeom prst="rect">
            <a:avLst/>
          </a:prstGeom>
          <a:noFill/>
        </p:spPr>
        <p:txBody>
          <a:bodyPr anchorCtr="0" anchor="b" bIns="91425" lIns="91425" spcFirstLastPara="1" rIns="91425" wrap="square" tIns="91425">
            <a:normAutofit/>
          </a:bodyPr>
          <a:lstStyle>
            <a:lvl1pPr lvl="0" algn="r">
              <a:lnSpc>
                <a:spcPct val="100000"/>
              </a:lnSpc>
              <a:spcBef>
                <a:spcPts val="0"/>
              </a:spcBef>
              <a:spcAft>
                <a:spcPts val="0"/>
              </a:spcAft>
              <a:buClr>
                <a:schemeClr val="dk1"/>
              </a:buClr>
              <a:buSzPts val="4800"/>
              <a:buNone/>
              <a:defRPr b="1" sz="4800">
                <a:solidFill>
                  <a:schemeClr val="dk1"/>
                </a:solidFill>
              </a:defRPr>
            </a:lvl1pPr>
            <a:lvl2pPr lvl="1" algn="r">
              <a:lnSpc>
                <a:spcPct val="100000"/>
              </a:lnSpc>
              <a:spcBef>
                <a:spcPts val="0"/>
              </a:spcBef>
              <a:spcAft>
                <a:spcPts val="0"/>
              </a:spcAft>
              <a:buClr>
                <a:schemeClr val="dk1"/>
              </a:buClr>
              <a:buSzPts val="4800"/>
              <a:buNone/>
              <a:defRPr b="1" sz="4800">
                <a:solidFill>
                  <a:schemeClr val="dk1"/>
                </a:solidFill>
              </a:defRPr>
            </a:lvl2pPr>
            <a:lvl3pPr lvl="2" algn="r">
              <a:lnSpc>
                <a:spcPct val="100000"/>
              </a:lnSpc>
              <a:spcBef>
                <a:spcPts val="0"/>
              </a:spcBef>
              <a:spcAft>
                <a:spcPts val="0"/>
              </a:spcAft>
              <a:buClr>
                <a:schemeClr val="dk1"/>
              </a:buClr>
              <a:buSzPts val="4800"/>
              <a:buNone/>
              <a:defRPr b="1" sz="4800">
                <a:solidFill>
                  <a:schemeClr val="dk1"/>
                </a:solidFill>
              </a:defRPr>
            </a:lvl3pPr>
            <a:lvl4pPr lvl="3" algn="r">
              <a:lnSpc>
                <a:spcPct val="100000"/>
              </a:lnSpc>
              <a:spcBef>
                <a:spcPts val="0"/>
              </a:spcBef>
              <a:spcAft>
                <a:spcPts val="0"/>
              </a:spcAft>
              <a:buClr>
                <a:schemeClr val="dk1"/>
              </a:buClr>
              <a:buSzPts val="4800"/>
              <a:buNone/>
              <a:defRPr b="1" sz="4800">
                <a:solidFill>
                  <a:schemeClr val="dk1"/>
                </a:solidFill>
              </a:defRPr>
            </a:lvl4pPr>
            <a:lvl5pPr lvl="4" algn="r">
              <a:lnSpc>
                <a:spcPct val="100000"/>
              </a:lnSpc>
              <a:spcBef>
                <a:spcPts val="0"/>
              </a:spcBef>
              <a:spcAft>
                <a:spcPts val="0"/>
              </a:spcAft>
              <a:buClr>
                <a:schemeClr val="dk1"/>
              </a:buClr>
              <a:buSzPts val="4800"/>
              <a:buNone/>
              <a:defRPr b="1" sz="4800">
                <a:solidFill>
                  <a:schemeClr val="dk1"/>
                </a:solidFill>
              </a:defRPr>
            </a:lvl5pPr>
            <a:lvl6pPr lvl="5" algn="r">
              <a:lnSpc>
                <a:spcPct val="100000"/>
              </a:lnSpc>
              <a:spcBef>
                <a:spcPts val="0"/>
              </a:spcBef>
              <a:spcAft>
                <a:spcPts val="0"/>
              </a:spcAft>
              <a:buClr>
                <a:schemeClr val="dk1"/>
              </a:buClr>
              <a:buSzPts val="4800"/>
              <a:buNone/>
              <a:defRPr b="1" sz="4800">
                <a:solidFill>
                  <a:schemeClr val="dk1"/>
                </a:solidFill>
              </a:defRPr>
            </a:lvl6pPr>
            <a:lvl7pPr lvl="6" algn="r">
              <a:lnSpc>
                <a:spcPct val="100000"/>
              </a:lnSpc>
              <a:spcBef>
                <a:spcPts val="0"/>
              </a:spcBef>
              <a:spcAft>
                <a:spcPts val="0"/>
              </a:spcAft>
              <a:buClr>
                <a:schemeClr val="dk1"/>
              </a:buClr>
              <a:buSzPts val="4800"/>
              <a:buNone/>
              <a:defRPr b="1" sz="4800">
                <a:solidFill>
                  <a:schemeClr val="dk1"/>
                </a:solidFill>
              </a:defRPr>
            </a:lvl7pPr>
            <a:lvl8pPr lvl="7" algn="r">
              <a:lnSpc>
                <a:spcPct val="100000"/>
              </a:lnSpc>
              <a:spcBef>
                <a:spcPts val="0"/>
              </a:spcBef>
              <a:spcAft>
                <a:spcPts val="0"/>
              </a:spcAft>
              <a:buClr>
                <a:schemeClr val="dk1"/>
              </a:buClr>
              <a:buSzPts val="4800"/>
              <a:buNone/>
              <a:defRPr b="1" sz="4800">
                <a:solidFill>
                  <a:schemeClr val="dk1"/>
                </a:solidFill>
              </a:defRPr>
            </a:lvl8pPr>
            <a:lvl9pPr lvl="8" algn="r">
              <a:lnSpc>
                <a:spcPct val="100000"/>
              </a:lnSpc>
              <a:spcBef>
                <a:spcPts val="0"/>
              </a:spcBef>
              <a:spcAft>
                <a:spcPts val="0"/>
              </a:spcAft>
              <a:buClr>
                <a:schemeClr val="dk1"/>
              </a:buClr>
              <a:buSzPts val="4800"/>
              <a:buNone/>
              <a:defRPr b="1" sz="4800">
                <a:solidFill>
                  <a:schemeClr val="dk1"/>
                </a:solidFill>
              </a:defRPr>
            </a:lvl9pPr>
          </a:lstStyle>
          <a:p/>
        </p:txBody>
      </p:sp>
      <p:sp>
        <p:nvSpPr>
          <p:cNvPr id="86" name="Google Shape;86;p18"/>
          <p:cNvSpPr txBox="1"/>
          <p:nvPr>
            <p:ph idx="1" type="body"/>
          </p:nvPr>
        </p:nvSpPr>
        <p:spPr>
          <a:xfrm>
            <a:off x="2601000" y="518875"/>
            <a:ext cx="5913300" cy="4064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87" name="Google Shape;87;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ctrTitle"/>
          </p:nvPr>
        </p:nvSpPr>
        <p:spPr>
          <a:xfrm>
            <a:off x="311700" y="1609525"/>
            <a:ext cx="8520600" cy="1166400"/>
          </a:xfrm>
          <a:prstGeom prst="rect">
            <a:avLst/>
          </a:prstGeom>
        </p:spPr>
        <p:txBody>
          <a:bodyPr anchorCtr="0" anchor="b" bIns="91425" lIns="91425" spcFirstLastPara="1" rIns="91425" wrap="square" tIns="91425">
            <a:noAutofit/>
          </a:bodyPr>
          <a:lstStyle/>
          <a:p>
            <a:pPr indent="457200" lvl="0" marL="0" rtl="0" algn="ctr">
              <a:lnSpc>
                <a:spcPct val="200000"/>
              </a:lnSpc>
              <a:spcBef>
                <a:spcPts val="0"/>
              </a:spcBef>
              <a:spcAft>
                <a:spcPts val="0"/>
              </a:spcAft>
              <a:buClr>
                <a:schemeClr val="dk1"/>
              </a:buClr>
              <a:buSzPts val="1100"/>
              <a:buFont typeface="Arial"/>
              <a:buNone/>
            </a:pPr>
            <a:r>
              <a:rPr lang="en" sz="3000">
                <a:latin typeface="Comic Sans MS"/>
                <a:ea typeface="Comic Sans MS"/>
                <a:cs typeface="Comic Sans MS"/>
                <a:sym typeface="Comic Sans MS"/>
              </a:rPr>
              <a:t>The classification of data professionals’ salaries based on results from an online survey</a:t>
            </a:r>
            <a:endParaRPr sz="3000">
              <a:latin typeface="Comic Sans MS"/>
              <a:ea typeface="Comic Sans MS"/>
              <a:cs typeface="Comic Sans MS"/>
              <a:sym typeface="Comic Sans MS"/>
            </a:endParaRPr>
          </a:p>
        </p:txBody>
      </p:sp>
      <p:sp>
        <p:nvSpPr>
          <p:cNvPr id="93" name="Google Shape;93;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Georgia"/>
                <a:ea typeface="Georgia"/>
                <a:cs typeface="Georgia"/>
                <a:sym typeface="Georgia"/>
              </a:rPr>
              <a:t>w</a:t>
            </a:r>
            <a:r>
              <a:rPr lang="en">
                <a:latin typeface="Georgia"/>
                <a:ea typeface="Georgia"/>
                <a:cs typeface="Georgia"/>
                <a:sym typeface="Georgia"/>
              </a:rPr>
              <a:t>ith Rushil Umaretiya and Utkarsh Goyal</a:t>
            </a: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50" name="Google Shape;150;p28"/>
          <p:cNvSpPr txBox="1"/>
          <p:nvPr>
            <p:ph idx="1" type="body"/>
          </p:nvPr>
        </p:nvSpPr>
        <p:spPr>
          <a:xfrm>
            <a:off x="432175" y="9277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 useless/largely missing/irrelevant attributes</a:t>
            </a:r>
            <a:endParaRPr/>
          </a:p>
        </p:txBody>
      </p:sp>
      <p:graphicFrame>
        <p:nvGraphicFramePr>
          <p:cNvPr id="151" name="Google Shape;151;p28"/>
          <p:cNvGraphicFramePr/>
          <p:nvPr/>
        </p:nvGraphicFramePr>
        <p:xfrm>
          <a:off x="973300" y="1447800"/>
          <a:ext cx="3000000" cy="3000000"/>
        </p:xfrm>
        <a:graphic>
          <a:graphicData uri="http://schemas.openxmlformats.org/drawingml/2006/table">
            <a:tbl>
              <a:tblPr>
                <a:noFill/>
                <a:tableStyleId>{98424D1F-E789-4A63-A5F5-DDAC7EF1751B}</a:tableStyleId>
              </a:tblPr>
              <a:tblGrid>
                <a:gridCol w="3037675"/>
                <a:gridCol w="3387775"/>
              </a:tblGrid>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Counter</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Useless</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tcPr>
                </a:tc>
              </a:tr>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CompanyEmployeesOverall</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Data is not fully numeric, 76% of data is missing</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tcPr>
                </a:tc>
              </a:tr>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EducationIsComputerRelated</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46% of attribute is missing</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tcPr>
                </a:tc>
              </a:tr>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NewestVersionInProduction</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Mixed data with multiple select</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tcPr>
                </a:tc>
              </a:tr>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PopulationOfLargestCityWithin20Miles</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B cap="flat" cmpd="sng" w="12700">
                      <a:solidFill>
                        <a:srgbClr val="FFFFFF"/>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58% of attribute is missing</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57" name="Google Shape;15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Discretizing</a:t>
            </a:r>
            <a:endParaRPr/>
          </a:p>
        </p:txBody>
      </p:sp>
      <p:pic>
        <p:nvPicPr>
          <p:cNvPr id="158" name="Google Shape;158;p29"/>
          <p:cNvPicPr preferRelativeResize="0"/>
          <p:nvPr/>
        </p:nvPicPr>
        <p:blipFill>
          <a:blip r:embed="rId3">
            <a:alphaModFix/>
          </a:blip>
          <a:stretch>
            <a:fillRect/>
          </a:stretch>
        </p:blipFill>
        <p:spPr>
          <a:xfrm>
            <a:off x="2984275" y="1837150"/>
            <a:ext cx="5848025" cy="2506300"/>
          </a:xfrm>
          <a:prstGeom prst="rect">
            <a:avLst/>
          </a:prstGeom>
          <a:noFill/>
          <a:ln>
            <a:noFill/>
          </a:ln>
        </p:spPr>
      </p:pic>
      <p:pic>
        <p:nvPicPr>
          <p:cNvPr id="159" name="Google Shape;159;p29"/>
          <p:cNvPicPr preferRelativeResize="0"/>
          <p:nvPr/>
        </p:nvPicPr>
        <p:blipFill>
          <a:blip r:embed="rId4">
            <a:alphaModFix/>
          </a:blip>
          <a:stretch>
            <a:fillRect/>
          </a:stretch>
        </p:blipFill>
        <p:spPr>
          <a:xfrm>
            <a:off x="54975" y="1661550"/>
            <a:ext cx="285750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graphicFrame>
        <p:nvGraphicFramePr>
          <p:cNvPr id="165" name="Google Shape;165;p30"/>
          <p:cNvGraphicFramePr/>
          <p:nvPr/>
        </p:nvGraphicFramePr>
        <p:xfrm>
          <a:off x="1354000" y="1212850"/>
          <a:ext cx="3000000" cy="3000000"/>
        </p:xfrm>
        <a:graphic>
          <a:graphicData uri="http://schemas.openxmlformats.org/drawingml/2006/table">
            <a:tbl>
              <a:tblPr>
                <a:noFill/>
                <a:tableStyleId>{98424D1F-E789-4A63-A5F5-DDAC7EF1751B}</a:tableStyleId>
              </a:tblPr>
              <a:tblGrid>
                <a:gridCol w="3081625"/>
                <a:gridCol w="3112075"/>
              </a:tblGrid>
              <a:tr h="12700">
                <a:tc>
                  <a:txBody>
                    <a:bodyPr/>
                    <a:lstStyle/>
                    <a:p>
                      <a:pPr indent="0" lvl="0" marL="0" rtl="0" algn="l">
                        <a:lnSpc>
                          <a:spcPct val="200000"/>
                        </a:lnSpc>
                        <a:spcBef>
                          <a:spcPts val="0"/>
                        </a:spcBef>
                        <a:spcAft>
                          <a:spcPts val="0"/>
                        </a:spcAft>
                        <a:buNone/>
                      </a:pPr>
                      <a:r>
                        <a:rPr lang="en" sz="1800">
                          <a:latin typeface="Times New Roman"/>
                          <a:ea typeface="Times New Roman"/>
                          <a:cs typeface="Times New Roman"/>
                          <a:sym typeface="Times New Roman"/>
                        </a:rPr>
                        <a:t>Low</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800">
                          <a:latin typeface="Times New Roman"/>
                          <a:ea typeface="Times New Roman"/>
                          <a:cs typeface="Times New Roman"/>
                          <a:sym typeface="Times New Roman"/>
                        </a:rPr>
                        <a:t>[13, 65,942.5)</a:t>
                      </a:r>
                      <a:endParaRPr sz="1800">
                        <a:latin typeface="Times New Roman"/>
                        <a:ea typeface="Times New Roman"/>
                        <a:cs typeface="Times New Roman"/>
                        <a:sym typeface="Times New Roman"/>
                      </a:endParaRPr>
                    </a:p>
                  </a:txBody>
                  <a:tcPr marT="63500" marB="63500" marR="63500" marL="63500"/>
                </a:tc>
              </a:tr>
              <a:tr h="12700">
                <a:tc>
                  <a:txBody>
                    <a:bodyPr/>
                    <a:lstStyle/>
                    <a:p>
                      <a:pPr indent="0" lvl="0" marL="0" rtl="0" algn="l">
                        <a:lnSpc>
                          <a:spcPct val="200000"/>
                        </a:lnSpc>
                        <a:spcBef>
                          <a:spcPts val="0"/>
                        </a:spcBef>
                        <a:spcAft>
                          <a:spcPts val="0"/>
                        </a:spcAft>
                        <a:buNone/>
                      </a:pPr>
                      <a:r>
                        <a:rPr lang="en" sz="1800">
                          <a:latin typeface="Times New Roman"/>
                          <a:ea typeface="Times New Roman"/>
                          <a:cs typeface="Times New Roman"/>
                          <a:sym typeface="Times New Roman"/>
                        </a:rPr>
                        <a:t>Low-Mid</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800">
                          <a:latin typeface="Times New Roman"/>
                          <a:ea typeface="Times New Roman"/>
                          <a:cs typeface="Times New Roman"/>
                          <a:sym typeface="Times New Roman"/>
                        </a:rPr>
                        <a:t>[65,942.5, 91,000)</a:t>
                      </a:r>
                      <a:endParaRPr sz="1800">
                        <a:latin typeface="Times New Roman"/>
                        <a:ea typeface="Times New Roman"/>
                        <a:cs typeface="Times New Roman"/>
                        <a:sym typeface="Times New Roman"/>
                      </a:endParaRPr>
                    </a:p>
                  </a:txBody>
                  <a:tcPr marT="63500" marB="63500" marR="63500" marL="63500"/>
                </a:tc>
              </a:tr>
              <a:tr h="12700">
                <a:tc>
                  <a:txBody>
                    <a:bodyPr/>
                    <a:lstStyle/>
                    <a:p>
                      <a:pPr indent="0" lvl="0" marL="0" rtl="0" algn="l">
                        <a:lnSpc>
                          <a:spcPct val="200000"/>
                        </a:lnSpc>
                        <a:spcBef>
                          <a:spcPts val="0"/>
                        </a:spcBef>
                        <a:spcAft>
                          <a:spcPts val="0"/>
                        </a:spcAft>
                        <a:buNone/>
                      </a:pPr>
                      <a:r>
                        <a:rPr lang="en" sz="1800">
                          <a:latin typeface="Times New Roman"/>
                          <a:ea typeface="Times New Roman"/>
                          <a:cs typeface="Times New Roman"/>
                          <a:sym typeface="Times New Roman"/>
                        </a:rPr>
                        <a:t>High-Mid</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800">
                          <a:latin typeface="Times New Roman"/>
                          <a:ea typeface="Times New Roman"/>
                          <a:cs typeface="Times New Roman"/>
                          <a:sym typeface="Times New Roman"/>
                        </a:rPr>
                        <a:t>[91,000, 115,650)</a:t>
                      </a:r>
                      <a:endParaRPr sz="1800">
                        <a:latin typeface="Times New Roman"/>
                        <a:ea typeface="Times New Roman"/>
                        <a:cs typeface="Times New Roman"/>
                        <a:sym typeface="Times New Roman"/>
                      </a:endParaRPr>
                    </a:p>
                  </a:txBody>
                  <a:tcPr marT="63500" marB="63500" marR="63500" marL="63500"/>
                </a:tc>
              </a:tr>
              <a:tr h="12700">
                <a:tc>
                  <a:txBody>
                    <a:bodyPr/>
                    <a:lstStyle/>
                    <a:p>
                      <a:pPr indent="0" lvl="0" marL="0" rtl="0" algn="l">
                        <a:lnSpc>
                          <a:spcPct val="200000"/>
                        </a:lnSpc>
                        <a:spcBef>
                          <a:spcPts val="0"/>
                        </a:spcBef>
                        <a:spcAft>
                          <a:spcPts val="0"/>
                        </a:spcAft>
                        <a:buNone/>
                      </a:pPr>
                      <a:r>
                        <a:rPr lang="en" sz="1800">
                          <a:latin typeface="Times New Roman"/>
                          <a:ea typeface="Times New Roman"/>
                          <a:cs typeface="Times New Roman"/>
                          <a:sym typeface="Times New Roman"/>
                        </a:rPr>
                        <a:t>High</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800">
                          <a:latin typeface="Times New Roman"/>
                          <a:ea typeface="Times New Roman"/>
                          <a:cs typeface="Times New Roman"/>
                          <a:sym typeface="Times New Roman"/>
                        </a:rPr>
                        <a:t>[115,650,  1,850,000]</a:t>
                      </a:r>
                      <a:endParaRPr sz="1800">
                        <a:latin typeface="Times New Roman"/>
                        <a:ea typeface="Times New Roman"/>
                        <a:cs typeface="Times New Roman"/>
                        <a:sym typeface="Times New Roman"/>
                      </a:endParaRPr>
                    </a:p>
                  </a:txBody>
                  <a:tcPr marT="63500" marB="63500" marR="63500" marL="63500"/>
                </a:tc>
              </a:tr>
            </a:tbl>
          </a:graphicData>
        </a:graphic>
      </p:graphicFrame>
      <p:sp>
        <p:nvSpPr>
          <p:cNvPr id="166" name="Google Shape;166;p30"/>
          <p:cNvSpPr txBox="1"/>
          <p:nvPr/>
        </p:nvSpPr>
        <p:spPr>
          <a:xfrm>
            <a:off x="1061350" y="4175450"/>
            <a:ext cx="7044600" cy="6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Equal Class Size = Accuracy is viable</a:t>
            </a:r>
            <a:endParaRPr sz="30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72" name="Google Shape;172;p3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Removing unrealistic outliers</a:t>
            </a:r>
            <a:endParaRPr/>
          </a:p>
          <a:p>
            <a:pPr indent="-342900" lvl="0" marL="457200" rtl="0" algn="l">
              <a:spcBef>
                <a:spcPts val="0"/>
              </a:spcBef>
              <a:spcAft>
                <a:spcPts val="0"/>
              </a:spcAft>
              <a:buSzPts val="1800"/>
              <a:buChar char="●"/>
            </a:pPr>
            <a:r>
              <a:rPr lang="en"/>
              <a:t>Remapping data values for WEKA</a:t>
            </a:r>
            <a:endParaRPr/>
          </a:p>
        </p:txBody>
      </p:sp>
      <p:graphicFrame>
        <p:nvGraphicFramePr>
          <p:cNvPr id="173" name="Google Shape;173;p31"/>
          <p:cNvGraphicFramePr/>
          <p:nvPr/>
        </p:nvGraphicFramePr>
        <p:xfrm>
          <a:off x="3556000" y="1842600"/>
          <a:ext cx="3000000" cy="3000000"/>
        </p:xfrm>
        <a:graphic>
          <a:graphicData uri="http://schemas.openxmlformats.org/drawingml/2006/table">
            <a:tbl>
              <a:tblPr>
                <a:noFill/>
                <a:tableStyleId>{98424D1F-E789-4A63-A5F5-DDAC7EF1751B}</a:tableStyleId>
              </a:tblPr>
              <a:tblGrid>
                <a:gridCol w="3784850"/>
                <a:gridCol w="442750"/>
              </a:tblGrid>
              <a:tr h="12700">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Private business</a:t>
                      </a:r>
                      <a:endParaRPr sz="17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PB</a:t>
                      </a:r>
                      <a:endParaRPr sz="17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Education (K-12, college, university)</a:t>
                      </a:r>
                      <a:endParaRPr sz="17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E</a:t>
                      </a:r>
                      <a:endParaRPr sz="17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State/province government</a:t>
                      </a:r>
                      <a:endParaRPr sz="17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SG</a:t>
                      </a:r>
                      <a:endParaRPr sz="17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Local government</a:t>
                      </a:r>
                      <a:endParaRPr sz="17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LG</a:t>
                      </a:r>
                      <a:endParaRPr sz="17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Non-profit</a:t>
                      </a:r>
                      <a:endParaRPr sz="17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NP</a:t>
                      </a:r>
                      <a:endParaRPr sz="17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Federal government</a:t>
                      </a:r>
                      <a:endParaRPr sz="17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FG</a:t>
                      </a:r>
                      <a:endParaRPr sz="17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Student</a:t>
                      </a:r>
                      <a:endParaRPr sz="17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T</a:t>
                      </a:r>
                      <a:endParaRPr sz="17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4" name="Google Shape;174;p31"/>
          <p:cNvSpPr txBox="1"/>
          <p:nvPr/>
        </p:nvSpPr>
        <p:spPr>
          <a:xfrm>
            <a:off x="1609400" y="1242713"/>
            <a:ext cx="2294400" cy="30000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t/>
            </a:r>
            <a:endParaRPr sz="2100">
              <a:latin typeface="Times New Roman"/>
              <a:ea typeface="Times New Roman"/>
              <a:cs typeface="Times New Roman"/>
              <a:sym typeface="Times New Roman"/>
            </a:endParaRPr>
          </a:p>
          <a:p>
            <a:pPr indent="0" lvl="0" marL="0" rtl="0" algn="l">
              <a:spcBef>
                <a:spcPts val="0"/>
              </a:spcBef>
              <a:spcAft>
                <a:spcPts val="0"/>
              </a:spcAft>
              <a:buNone/>
            </a:pPr>
            <a:r>
              <a:rPr lang="en" sz="2100">
                <a:latin typeface="Times New Roman"/>
                <a:ea typeface="Times New Roman"/>
                <a:cs typeface="Times New Roman"/>
                <a:sym typeface="Times New Roman"/>
              </a:rPr>
              <a:t>Employment</a:t>
            </a:r>
            <a:endParaRPr sz="2100">
              <a:latin typeface="Times New Roman"/>
              <a:ea typeface="Times New Roman"/>
              <a:cs typeface="Times New Roman"/>
              <a:sym typeface="Times New Roman"/>
            </a:endParaRPr>
          </a:p>
          <a:p>
            <a:pPr indent="0" lvl="0" marL="0" rtl="0" algn="l">
              <a:spcBef>
                <a:spcPts val="0"/>
              </a:spcBef>
              <a:spcAft>
                <a:spcPts val="0"/>
              </a:spcAft>
              <a:buNone/>
            </a:pPr>
            <a:r>
              <a:t/>
            </a:r>
            <a:endParaRPr sz="2100">
              <a:latin typeface="Times New Roman"/>
              <a:ea typeface="Times New Roman"/>
              <a:cs typeface="Times New Roman"/>
              <a:sym typeface="Times New Roman"/>
            </a:endParaRPr>
          </a:p>
          <a:p>
            <a:pPr indent="0" lvl="0" marL="0" rtl="0" algn="l">
              <a:spcBef>
                <a:spcPts val="0"/>
              </a:spcBef>
              <a:spcAft>
                <a:spcPts val="0"/>
              </a:spcAft>
              <a:buNone/>
            </a:pPr>
            <a:r>
              <a:t/>
            </a:r>
            <a:endParaRPr sz="2300"/>
          </a:p>
        </p:txBody>
      </p:sp>
      <p:graphicFrame>
        <p:nvGraphicFramePr>
          <p:cNvPr id="175" name="Google Shape;175;p31"/>
          <p:cNvGraphicFramePr/>
          <p:nvPr/>
        </p:nvGraphicFramePr>
        <p:xfrm>
          <a:off x="1479200" y="4252150"/>
          <a:ext cx="3000000" cy="3000000"/>
        </p:xfrm>
        <a:graphic>
          <a:graphicData uri="http://schemas.openxmlformats.org/drawingml/2006/table">
            <a:tbl>
              <a:tblPr>
                <a:noFill/>
                <a:tableStyleId>{98424D1F-E789-4A63-A5F5-DDAC7EF1751B}</a:tableStyleId>
              </a:tblPr>
              <a:tblGrid>
                <a:gridCol w="2705100"/>
                <a:gridCol w="3238500"/>
              </a:tblGrid>
              <a:tr h="426700">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How many employees does your company have overall?</a:t>
                      </a:r>
                      <a:endParaRPr sz="17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Remove unrealistic outliers: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1e+8</a:t>
                      </a:r>
                      <a:endParaRPr sz="17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81" name="Google Shape;18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t>
            </a:r>
            <a:r>
              <a:rPr lang="en"/>
              <a:t>cikit-learn</a:t>
            </a:r>
            <a:endParaRPr/>
          </a:p>
        </p:txBody>
      </p:sp>
      <p:pic>
        <p:nvPicPr>
          <p:cNvPr id="182" name="Google Shape;182;p32"/>
          <p:cNvPicPr preferRelativeResize="0"/>
          <p:nvPr/>
        </p:nvPicPr>
        <p:blipFill>
          <a:blip r:embed="rId3">
            <a:alphaModFix/>
          </a:blip>
          <a:stretch>
            <a:fillRect/>
          </a:stretch>
        </p:blipFill>
        <p:spPr>
          <a:xfrm>
            <a:off x="3262250" y="292988"/>
            <a:ext cx="5345675" cy="45575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rotWithShape="1">
          <a:blip r:embed="rId3">
            <a:alphaModFix/>
          </a:blip>
          <a:srcRect b="0" l="651" r="651" t="0"/>
          <a:stretch/>
        </p:blipFill>
        <p:spPr>
          <a:xfrm>
            <a:off x="2705775" y="-9"/>
            <a:ext cx="6438225" cy="5143501"/>
          </a:xfrm>
          <a:prstGeom prst="rect">
            <a:avLst/>
          </a:prstGeom>
          <a:noFill/>
          <a:ln>
            <a:noFill/>
          </a:ln>
        </p:spPr>
      </p:pic>
      <p:sp>
        <p:nvSpPr>
          <p:cNvPr id="188" name="Google Shape;188;p33"/>
          <p:cNvSpPr txBox="1"/>
          <p:nvPr>
            <p:ph type="title"/>
          </p:nvPr>
        </p:nvSpPr>
        <p:spPr>
          <a:xfrm>
            <a:off x="304800" y="710000"/>
            <a:ext cx="2089800" cy="759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Attribute Selection</a:t>
            </a:r>
            <a:endParaRPr/>
          </a:p>
        </p:txBody>
      </p:sp>
      <p:sp>
        <p:nvSpPr>
          <p:cNvPr id="189" name="Google Shape;189;p33"/>
          <p:cNvSpPr txBox="1"/>
          <p:nvPr>
            <p:ph idx="1" type="body"/>
          </p:nvPr>
        </p:nvSpPr>
        <p:spPr>
          <a:xfrm>
            <a:off x="139950" y="1542475"/>
            <a:ext cx="2344200" cy="3310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VarianceThreshold</a:t>
            </a:r>
            <a:endParaRPr/>
          </a:p>
          <a:p>
            <a:pPr indent="-317500" lvl="0" marL="457200" rtl="0" algn="l">
              <a:spcBef>
                <a:spcPts val="0"/>
              </a:spcBef>
              <a:spcAft>
                <a:spcPts val="0"/>
              </a:spcAft>
              <a:buSzPts val="1400"/>
              <a:buChar char="●"/>
            </a:pPr>
            <a:r>
              <a:rPr lang="en"/>
              <a:t>Chi-squared</a:t>
            </a:r>
            <a:endParaRPr/>
          </a:p>
          <a:p>
            <a:pPr indent="-317500" lvl="0" marL="457200" rtl="0" algn="l">
              <a:spcBef>
                <a:spcPts val="0"/>
              </a:spcBef>
              <a:spcAft>
                <a:spcPts val="0"/>
              </a:spcAft>
              <a:buSzPts val="1400"/>
              <a:buChar char="●"/>
            </a:pPr>
            <a:r>
              <a:rPr lang="en"/>
              <a:t>RFE + RandomForest</a:t>
            </a:r>
            <a:endParaRPr/>
          </a:p>
          <a:p>
            <a:pPr indent="-317500" lvl="0" marL="457200" rtl="0" algn="l">
              <a:spcBef>
                <a:spcPts val="0"/>
              </a:spcBef>
              <a:spcAft>
                <a:spcPts val="0"/>
              </a:spcAft>
              <a:buSzPts val="1400"/>
              <a:buChar char="●"/>
            </a:pPr>
            <a:r>
              <a:rPr lang="en"/>
              <a:t>PCA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811650" y="799739"/>
            <a:ext cx="6458400" cy="1479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Preprocessing</a:t>
            </a:r>
            <a:endParaRPr/>
          </a:p>
        </p:txBody>
      </p:sp>
      <p:sp>
        <p:nvSpPr>
          <p:cNvPr id="195" name="Google Shape;195;p34"/>
          <p:cNvSpPr txBox="1"/>
          <p:nvPr>
            <p:ph idx="1" type="body"/>
          </p:nvPr>
        </p:nvSpPr>
        <p:spPr>
          <a:xfrm>
            <a:off x="811650" y="2432039"/>
            <a:ext cx="6458400" cy="2037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VarianceThreshold</a:t>
            </a:r>
            <a:endParaRPr/>
          </a:p>
        </p:txBody>
      </p:sp>
      <p:pic>
        <p:nvPicPr>
          <p:cNvPr id="196" name="Google Shape;196;p34"/>
          <p:cNvPicPr preferRelativeResize="0"/>
          <p:nvPr/>
        </p:nvPicPr>
        <p:blipFill>
          <a:blip r:embed="rId3">
            <a:alphaModFix/>
          </a:blip>
          <a:stretch>
            <a:fillRect/>
          </a:stretch>
        </p:blipFill>
        <p:spPr>
          <a:xfrm>
            <a:off x="2161663" y="2382287"/>
            <a:ext cx="4820675" cy="956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Chi-squared</a:t>
            </a:r>
            <a:endParaRPr/>
          </a:p>
        </p:txBody>
      </p:sp>
      <p:pic>
        <p:nvPicPr>
          <p:cNvPr id="203" name="Google Shape;203;p35"/>
          <p:cNvPicPr preferRelativeResize="0"/>
          <p:nvPr/>
        </p:nvPicPr>
        <p:blipFill>
          <a:blip r:embed="rId3">
            <a:alphaModFix/>
          </a:blip>
          <a:stretch>
            <a:fillRect/>
          </a:stretch>
        </p:blipFill>
        <p:spPr>
          <a:xfrm>
            <a:off x="2125375" y="2007488"/>
            <a:ext cx="4893250" cy="1706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209" name="Google Shape;20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Recursive Feature Elimination + RandomForest</a:t>
            </a:r>
            <a:endParaRPr/>
          </a:p>
        </p:txBody>
      </p:sp>
      <p:pic>
        <p:nvPicPr>
          <p:cNvPr id="210" name="Google Shape;210;p36"/>
          <p:cNvPicPr preferRelativeResize="0"/>
          <p:nvPr/>
        </p:nvPicPr>
        <p:blipFill rotWithShape="1">
          <a:blip r:embed="rId3">
            <a:alphaModFix/>
          </a:blip>
          <a:srcRect b="49425" l="0" r="0" t="0"/>
          <a:stretch/>
        </p:blipFill>
        <p:spPr>
          <a:xfrm>
            <a:off x="2305500" y="1685675"/>
            <a:ext cx="4657725" cy="293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7"/>
          <p:cNvPicPr preferRelativeResize="0"/>
          <p:nvPr/>
        </p:nvPicPr>
        <p:blipFill rotWithShape="1">
          <a:blip r:embed="rId3">
            <a:alphaModFix/>
          </a:blip>
          <a:srcRect b="7813" l="0" r="0" t="7813"/>
          <a:stretch/>
        </p:blipFill>
        <p:spPr>
          <a:xfrm>
            <a:off x="3047650" y="0"/>
            <a:ext cx="6096300" cy="5143501"/>
          </a:xfrm>
          <a:prstGeom prst="rect">
            <a:avLst/>
          </a:prstGeom>
          <a:noFill/>
          <a:ln>
            <a:noFill/>
          </a:ln>
        </p:spPr>
      </p:pic>
      <p:sp>
        <p:nvSpPr>
          <p:cNvPr id="216" name="Google Shape;216;p37"/>
          <p:cNvSpPr txBox="1"/>
          <p:nvPr>
            <p:ph type="title"/>
          </p:nvPr>
        </p:nvSpPr>
        <p:spPr>
          <a:xfrm>
            <a:off x="233600" y="829550"/>
            <a:ext cx="2566200" cy="89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Preprocessing</a:t>
            </a:r>
            <a:endParaRPr/>
          </a:p>
        </p:txBody>
      </p:sp>
      <p:sp>
        <p:nvSpPr>
          <p:cNvPr id="217" name="Google Shape;217;p37"/>
          <p:cNvSpPr txBox="1"/>
          <p:nvPr>
            <p:ph idx="1" type="body"/>
          </p:nvPr>
        </p:nvSpPr>
        <p:spPr>
          <a:xfrm>
            <a:off x="233600" y="1798300"/>
            <a:ext cx="2566200" cy="2977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Principal Component Analysis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0"/>
          <p:cNvPicPr preferRelativeResize="0"/>
          <p:nvPr/>
        </p:nvPicPr>
        <p:blipFill>
          <a:blip r:embed="rId3">
            <a:alphaModFix/>
          </a:blip>
          <a:stretch>
            <a:fillRect/>
          </a:stretch>
        </p:blipFill>
        <p:spPr>
          <a:xfrm>
            <a:off x="5264475" y="952550"/>
            <a:ext cx="3694475" cy="4045050"/>
          </a:xfrm>
          <a:prstGeom prst="rect">
            <a:avLst/>
          </a:prstGeom>
          <a:noFill/>
          <a:ln>
            <a:noFill/>
          </a:ln>
        </p:spPr>
      </p:pic>
      <p:sp>
        <p:nvSpPr>
          <p:cNvPr id="99" name="Google Shape;99;p20"/>
          <p:cNvSpPr txBox="1"/>
          <p:nvPr>
            <p:ph type="title"/>
          </p:nvPr>
        </p:nvSpPr>
        <p:spPr>
          <a:xfrm>
            <a:off x="240150" y="358850"/>
            <a:ext cx="6367800" cy="3431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Meet Brent Ozar</a:t>
            </a:r>
            <a:endParaRPr/>
          </a:p>
          <a:p>
            <a:pPr indent="0" lvl="0" marL="0" rtl="0" algn="l">
              <a:lnSpc>
                <a:spcPct val="115000"/>
              </a:lnSpc>
              <a:spcBef>
                <a:spcPts val="0"/>
              </a:spcBef>
              <a:spcAft>
                <a:spcPts val="0"/>
              </a:spcAft>
              <a:buClr>
                <a:schemeClr val="dk1"/>
              </a:buClr>
              <a:buSzPts val="1100"/>
              <a:buFont typeface="Arial"/>
              <a:buNone/>
            </a:pPr>
            <a:r>
              <a:rPr lang="en" sz="1050">
                <a:solidFill>
                  <a:srgbClr val="333333"/>
                </a:solidFill>
              </a:rPr>
              <a:t>I make Microsoft SQL Server go faster. I got my start in the late 1990s – first as a developer and systems administrator, then as a full time DBA. I’ve managed performance and reliability for truly tough servers: tens of terabytes, thousands of databases, thousands of queries per second.</a:t>
            </a:r>
            <a:endParaRPr sz="1050">
              <a:solidFill>
                <a:srgbClr val="333333"/>
              </a:solidFill>
            </a:endParaRPr>
          </a:p>
          <a:p>
            <a:pPr indent="0" lvl="0" marL="0" rtl="0" algn="l">
              <a:lnSpc>
                <a:spcPct val="115000"/>
              </a:lnSpc>
              <a:spcBef>
                <a:spcPts val="1800"/>
              </a:spcBef>
              <a:spcAft>
                <a:spcPts val="0"/>
              </a:spcAft>
              <a:buClr>
                <a:schemeClr val="dk1"/>
              </a:buClr>
              <a:buSzPts val="1100"/>
              <a:buFont typeface="Arial"/>
              <a:buNone/>
            </a:pPr>
            <a:r>
              <a:rPr lang="en" sz="1050">
                <a:solidFill>
                  <a:srgbClr val="333333"/>
                </a:solidFill>
              </a:rPr>
              <a:t>I’m one of the rare Microsoft Certified Masters, and I’ve taught at conferences around the world including the PASS Summit, SQLbits, SQL Intersections, and Microsoft Ignite. My clients have included Stack Overflow, Google, and other companies whose SQL Servers you rely on every day.</a:t>
            </a:r>
            <a:endParaRPr sz="1050">
              <a:solidFill>
                <a:srgbClr val="333333"/>
              </a:solidFill>
            </a:endParaRPr>
          </a:p>
          <a:p>
            <a:pPr indent="0" lvl="0" marL="0" rtl="0" algn="l">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291875" y="406900"/>
            <a:ext cx="30396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Classification</a:t>
            </a:r>
            <a:endParaRPr/>
          </a:p>
        </p:txBody>
      </p:sp>
      <p:sp>
        <p:nvSpPr>
          <p:cNvPr id="223" name="Google Shape;223;p38"/>
          <p:cNvSpPr txBox="1"/>
          <p:nvPr>
            <p:ph idx="1" type="body"/>
          </p:nvPr>
        </p:nvSpPr>
        <p:spPr>
          <a:xfrm>
            <a:off x="291938" y="2053718"/>
            <a:ext cx="3039600" cy="2378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Decision Trees</a:t>
            </a:r>
            <a:endParaRPr/>
          </a:p>
          <a:p>
            <a:pPr indent="-330200" lvl="0" marL="457200" rtl="0" algn="l">
              <a:spcBef>
                <a:spcPts val="0"/>
              </a:spcBef>
              <a:spcAft>
                <a:spcPts val="0"/>
              </a:spcAft>
              <a:buSzPts val="1600"/>
              <a:buChar char="●"/>
            </a:pPr>
            <a:r>
              <a:rPr lang="en"/>
              <a:t>Random Forest Classifiers</a:t>
            </a:r>
            <a:endParaRPr/>
          </a:p>
          <a:p>
            <a:pPr indent="-330200" lvl="0" marL="457200" rtl="0" algn="l">
              <a:spcBef>
                <a:spcPts val="0"/>
              </a:spcBef>
              <a:spcAft>
                <a:spcPts val="0"/>
              </a:spcAft>
              <a:buSzPts val="1600"/>
              <a:buChar char="●"/>
            </a:pPr>
            <a:r>
              <a:rPr lang="en"/>
              <a:t>Naive Bayes Gaussian Classifier</a:t>
            </a:r>
            <a:endParaRPr/>
          </a:p>
          <a:p>
            <a:pPr indent="-330200" lvl="0" marL="457200" rtl="0" algn="l">
              <a:spcBef>
                <a:spcPts val="0"/>
              </a:spcBef>
              <a:spcAft>
                <a:spcPts val="0"/>
              </a:spcAft>
              <a:buSzPts val="1600"/>
              <a:buChar char="●"/>
            </a:pPr>
            <a:r>
              <a:rPr lang="en"/>
              <a:t>KNeighborsClassifiers</a:t>
            </a:r>
            <a:endParaRPr/>
          </a:p>
        </p:txBody>
      </p:sp>
      <p:sp>
        <p:nvSpPr>
          <p:cNvPr id="224" name="Google Shape;224;p38"/>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8"/>
          <p:cNvPicPr preferRelativeResize="0"/>
          <p:nvPr/>
        </p:nvPicPr>
        <p:blipFill rotWithShape="1">
          <a:blip r:embed="rId3">
            <a:alphaModFix/>
          </a:blip>
          <a:srcRect b="0" l="13841" r="13841"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b="50209" l="2812" r="41929" t="0"/>
          <a:stretch/>
        </p:blipFill>
        <p:spPr>
          <a:xfrm>
            <a:off x="152400" y="3588625"/>
            <a:ext cx="8679899" cy="792875"/>
          </a:xfrm>
          <a:prstGeom prst="rect">
            <a:avLst/>
          </a:prstGeom>
          <a:noFill/>
          <a:ln>
            <a:noFill/>
          </a:ln>
        </p:spPr>
      </p:pic>
      <p:sp>
        <p:nvSpPr>
          <p:cNvPr id="231" name="Google Shape;231;p39"/>
          <p:cNvSpPr txBox="1"/>
          <p:nvPr/>
        </p:nvSpPr>
        <p:spPr>
          <a:xfrm>
            <a:off x="261300" y="1108525"/>
            <a:ext cx="8242200" cy="27936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sz="1800">
                <a:latin typeface="Times New Roman"/>
                <a:ea typeface="Times New Roman"/>
                <a:cs typeface="Times New Roman"/>
                <a:sym typeface="Times New Roman"/>
              </a:rPr>
              <a:t>Decision Trees - </a:t>
            </a:r>
            <a:r>
              <a:rPr lang="en" sz="1800">
                <a:latin typeface="Times New Roman"/>
                <a:ea typeface="Times New Roman"/>
                <a:cs typeface="Times New Roman"/>
                <a:sym typeface="Times New Roman"/>
              </a:rPr>
              <a:t>For the decision tree model, we used the entropy model, along with a max_depth of 8 to prevent overfitting. Also, in our splits for the decision trees, we split it into a maximum of 7 different things, to make sure no section was thoroughly overfit. Other than this, the default parameters of Decision Tree Classifier were used for sklearn. </a:t>
            </a:r>
            <a:endParaRPr sz="1800">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0"/>
          <p:cNvPicPr preferRelativeResize="0"/>
          <p:nvPr/>
        </p:nvPicPr>
        <p:blipFill>
          <a:blip r:embed="rId3">
            <a:alphaModFix/>
          </a:blip>
          <a:stretch>
            <a:fillRect/>
          </a:stretch>
        </p:blipFill>
        <p:spPr>
          <a:xfrm>
            <a:off x="152400" y="152400"/>
            <a:ext cx="8595687"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nvSpPr>
        <p:spPr>
          <a:xfrm>
            <a:off x="261300" y="1108525"/>
            <a:ext cx="8242200" cy="27936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sz="1800">
                <a:latin typeface="Times New Roman"/>
                <a:ea typeface="Times New Roman"/>
                <a:cs typeface="Times New Roman"/>
                <a:sym typeface="Times New Roman"/>
              </a:rPr>
              <a:t>Random Forest Classifier - </a:t>
            </a:r>
            <a:r>
              <a:rPr lang="en" sz="1800">
                <a:latin typeface="Times New Roman"/>
                <a:ea typeface="Times New Roman"/>
                <a:cs typeface="Times New Roman"/>
                <a:sym typeface="Times New Roman"/>
              </a:rPr>
              <a:t>For this classifier, we used a similar parameter with decision trees, but instead set the max_depth to be 12, because it was generalizing too much before that. The following code shows how to recreate the random forest classifier. </a:t>
            </a:r>
            <a:endParaRPr sz="1800">
              <a:latin typeface="Times New Roman"/>
              <a:ea typeface="Times New Roman"/>
              <a:cs typeface="Times New Roman"/>
              <a:sym typeface="Times New Roman"/>
            </a:endParaRPr>
          </a:p>
        </p:txBody>
      </p:sp>
      <p:pic>
        <p:nvPicPr>
          <p:cNvPr id="242" name="Google Shape;242;p41"/>
          <p:cNvPicPr preferRelativeResize="0"/>
          <p:nvPr/>
        </p:nvPicPr>
        <p:blipFill rotWithShape="1">
          <a:blip r:embed="rId3">
            <a:alphaModFix/>
          </a:blip>
          <a:srcRect b="0" l="0" r="46865" t="0"/>
          <a:stretch/>
        </p:blipFill>
        <p:spPr>
          <a:xfrm>
            <a:off x="1529650" y="3041775"/>
            <a:ext cx="6973850" cy="1327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2"/>
          <p:cNvPicPr preferRelativeResize="0"/>
          <p:nvPr/>
        </p:nvPicPr>
        <p:blipFill>
          <a:blip r:embed="rId3">
            <a:alphaModFix/>
          </a:blip>
          <a:stretch>
            <a:fillRect/>
          </a:stretch>
        </p:blipFill>
        <p:spPr>
          <a:xfrm>
            <a:off x="1429138" y="152400"/>
            <a:ext cx="6285724" cy="4714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nvSpPr>
        <p:spPr>
          <a:xfrm>
            <a:off x="261300" y="575125"/>
            <a:ext cx="8242200" cy="27936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sz="1800">
                <a:latin typeface="Times New Roman"/>
                <a:ea typeface="Times New Roman"/>
                <a:cs typeface="Times New Roman"/>
                <a:sym typeface="Times New Roman"/>
              </a:rPr>
              <a:t>Naive Bayesian Gaussian Classifier - </a:t>
            </a:r>
            <a:r>
              <a:rPr lang="en" sz="1800">
                <a:latin typeface="Times New Roman"/>
                <a:ea typeface="Times New Roman"/>
                <a:cs typeface="Times New Roman"/>
                <a:sym typeface="Times New Roman"/>
              </a:rPr>
              <a:t>This classifier wasn’t doing well no matter how we changed the parameters, so we ran the default parameters with the following code. </a:t>
            </a:r>
            <a:endParaRPr sz="1800">
              <a:latin typeface="Times New Roman"/>
              <a:ea typeface="Times New Roman"/>
              <a:cs typeface="Times New Roman"/>
              <a:sym typeface="Times New Roman"/>
            </a:endParaRPr>
          </a:p>
        </p:txBody>
      </p:sp>
      <p:pic>
        <p:nvPicPr>
          <p:cNvPr id="253" name="Google Shape;253;p43"/>
          <p:cNvPicPr preferRelativeResize="0"/>
          <p:nvPr/>
        </p:nvPicPr>
        <p:blipFill rotWithShape="1">
          <a:blip r:embed="rId3">
            <a:alphaModFix/>
          </a:blip>
          <a:srcRect b="0" l="0" r="61289" t="0"/>
          <a:stretch/>
        </p:blipFill>
        <p:spPr>
          <a:xfrm>
            <a:off x="557238" y="2595150"/>
            <a:ext cx="7650325" cy="1551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4"/>
          <p:cNvPicPr preferRelativeResize="0"/>
          <p:nvPr/>
        </p:nvPicPr>
        <p:blipFill>
          <a:blip r:embed="rId3">
            <a:alphaModFix/>
          </a:blip>
          <a:stretch>
            <a:fillRect/>
          </a:stretch>
        </p:blipFill>
        <p:spPr>
          <a:xfrm>
            <a:off x="1584013" y="338625"/>
            <a:ext cx="5975975" cy="4466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5"/>
          <p:cNvSpPr txBox="1"/>
          <p:nvPr/>
        </p:nvSpPr>
        <p:spPr>
          <a:xfrm>
            <a:off x="261300" y="575125"/>
            <a:ext cx="8242200" cy="27936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sz="1800">
                <a:latin typeface="Times New Roman"/>
                <a:ea typeface="Times New Roman"/>
                <a:cs typeface="Times New Roman"/>
                <a:sym typeface="Times New Roman"/>
              </a:rPr>
              <a:t>KNeighborsClassifiers - </a:t>
            </a:r>
            <a:r>
              <a:rPr lang="en" sz="1800">
                <a:latin typeface="Times New Roman"/>
                <a:ea typeface="Times New Roman"/>
                <a:cs typeface="Times New Roman"/>
                <a:sym typeface="Times New Roman"/>
              </a:rPr>
              <a:t>We tried this classifier as it seems interesting to group our data into clusters. For this one as well, we simply used the default classifier, and in terms of accuracy, it was in between Naive Bayesian and Decision Trees/Random Forest.</a:t>
            </a:r>
            <a:endParaRPr sz="1800">
              <a:latin typeface="Times New Roman"/>
              <a:ea typeface="Times New Roman"/>
              <a:cs typeface="Times New Roman"/>
              <a:sym typeface="Times New Roman"/>
            </a:endParaRPr>
          </a:p>
        </p:txBody>
      </p:sp>
      <p:pic>
        <p:nvPicPr>
          <p:cNvPr id="264" name="Google Shape;264;p45"/>
          <p:cNvPicPr preferRelativeResize="0"/>
          <p:nvPr/>
        </p:nvPicPr>
        <p:blipFill rotWithShape="1">
          <a:blip r:embed="rId3">
            <a:alphaModFix/>
          </a:blip>
          <a:srcRect b="0" l="0" r="31091" t="0"/>
          <a:stretch/>
        </p:blipFill>
        <p:spPr>
          <a:xfrm>
            <a:off x="476250" y="3077125"/>
            <a:ext cx="7972418" cy="1464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6"/>
          <p:cNvPicPr preferRelativeResize="0"/>
          <p:nvPr/>
        </p:nvPicPr>
        <p:blipFill>
          <a:blip r:embed="rId3">
            <a:alphaModFix/>
          </a:blip>
          <a:stretch>
            <a:fillRect/>
          </a:stretch>
        </p:blipFill>
        <p:spPr>
          <a:xfrm>
            <a:off x="1524000" y="285750"/>
            <a:ext cx="6096000" cy="4572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nvSpPr>
        <p:spPr>
          <a:xfrm>
            <a:off x="152250" y="1109175"/>
            <a:ext cx="8416500" cy="3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							Random Forest</a:t>
            </a:r>
            <a:endParaRPr/>
          </a:p>
        </p:txBody>
      </p:sp>
      <p:sp>
        <p:nvSpPr>
          <p:cNvPr id="275" name="Google Shape;27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VarianceThreshold</a:t>
            </a:r>
            <a:endParaRPr/>
          </a:p>
        </p:txBody>
      </p:sp>
      <p:pic>
        <p:nvPicPr>
          <p:cNvPr id="276" name="Google Shape;276;p47"/>
          <p:cNvPicPr preferRelativeResize="0"/>
          <p:nvPr/>
        </p:nvPicPr>
        <p:blipFill>
          <a:blip r:embed="rId3">
            <a:alphaModFix/>
          </a:blip>
          <a:stretch>
            <a:fillRect/>
          </a:stretch>
        </p:blipFill>
        <p:spPr>
          <a:xfrm>
            <a:off x="152250" y="1878575"/>
            <a:ext cx="8680051" cy="2615143"/>
          </a:xfrm>
          <a:prstGeom prst="rect">
            <a:avLst/>
          </a:prstGeom>
          <a:noFill/>
          <a:ln>
            <a:noFill/>
          </a:ln>
        </p:spPr>
      </p:pic>
      <p:pic>
        <p:nvPicPr>
          <p:cNvPr id="277" name="Google Shape;277;p47"/>
          <p:cNvPicPr preferRelativeResize="0"/>
          <p:nvPr/>
        </p:nvPicPr>
        <p:blipFill>
          <a:blip r:embed="rId4">
            <a:alphaModFix/>
          </a:blip>
          <a:stretch>
            <a:fillRect/>
          </a:stretch>
        </p:blipFill>
        <p:spPr>
          <a:xfrm>
            <a:off x="3943725" y="1878579"/>
            <a:ext cx="7661285" cy="261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3">
            <a:alphaModFix/>
          </a:blip>
          <a:stretch>
            <a:fillRect/>
          </a:stretch>
        </p:blipFill>
        <p:spPr>
          <a:xfrm>
            <a:off x="152400" y="489475"/>
            <a:ext cx="8839201" cy="1987180"/>
          </a:xfrm>
          <a:prstGeom prst="rect">
            <a:avLst/>
          </a:prstGeom>
          <a:noFill/>
          <a:ln>
            <a:noFill/>
          </a:ln>
        </p:spPr>
      </p:pic>
      <p:pic>
        <p:nvPicPr>
          <p:cNvPr id="105" name="Google Shape;105;p21"/>
          <p:cNvPicPr preferRelativeResize="0"/>
          <p:nvPr/>
        </p:nvPicPr>
        <p:blipFill>
          <a:blip r:embed="rId4">
            <a:alphaModFix/>
          </a:blip>
          <a:stretch>
            <a:fillRect/>
          </a:stretch>
        </p:blipFill>
        <p:spPr>
          <a:xfrm>
            <a:off x="762000" y="2694330"/>
            <a:ext cx="7620000" cy="1828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8"/>
          <p:cNvSpPr txBox="1"/>
          <p:nvPr/>
        </p:nvSpPr>
        <p:spPr>
          <a:xfrm>
            <a:off x="152250" y="1109175"/>
            <a:ext cx="8416500" cy="3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Naive Bayes Gaussian Classifier				KNeighborsClassifiers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3" name="Google Shape;28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VarianceThreshold</a:t>
            </a:r>
            <a:endParaRPr/>
          </a:p>
        </p:txBody>
      </p:sp>
      <p:pic>
        <p:nvPicPr>
          <p:cNvPr id="284" name="Google Shape;284;p48"/>
          <p:cNvPicPr preferRelativeResize="0"/>
          <p:nvPr/>
        </p:nvPicPr>
        <p:blipFill>
          <a:blip r:embed="rId3">
            <a:alphaModFix/>
          </a:blip>
          <a:stretch>
            <a:fillRect/>
          </a:stretch>
        </p:blipFill>
        <p:spPr>
          <a:xfrm>
            <a:off x="152250" y="1796900"/>
            <a:ext cx="5943600" cy="2124075"/>
          </a:xfrm>
          <a:prstGeom prst="rect">
            <a:avLst/>
          </a:prstGeom>
          <a:noFill/>
          <a:ln>
            <a:noFill/>
          </a:ln>
        </p:spPr>
      </p:pic>
      <p:pic>
        <p:nvPicPr>
          <p:cNvPr id="285" name="Google Shape;285;p48"/>
          <p:cNvPicPr preferRelativeResize="0"/>
          <p:nvPr/>
        </p:nvPicPr>
        <p:blipFill>
          <a:blip r:embed="rId4">
            <a:alphaModFix/>
          </a:blip>
          <a:stretch>
            <a:fillRect/>
          </a:stretch>
        </p:blipFill>
        <p:spPr>
          <a:xfrm>
            <a:off x="3797631" y="1796900"/>
            <a:ext cx="6728044" cy="2124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nvSpPr>
        <p:spPr>
          <a:xfrm>
            <a:off x="152250" y="1109175"/>
            <a:ext cx="8416500" cy="3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							Random Forest</a:t>
            </a:r>
            <a:endParaRPr/>
          </a:p>
        </p:txBody>
      </p:sp>
      <p:sp>
        <p:nvSpPr>
          <p:cNvPr id="291" name="Google Shape;29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Chi-Squared</a:t>
            </a:r>
            <a:endParaRPr/>
          </a:p>
          <a:p>
            <a:pPr indent="0" lvl="0" marL="0" rtl="0" algn="l">
              <a:spcBef>
                <a:spcPts val="0"/>
              </a:spcBef>
              <a:spcAft>
                <a:spcPts val="0"/>
              </a:spcAft>
              <a:buNone/>
            </a:pPr>
            <a:r>
              <a:t/>
            </a:r>
            <a:endParaRPr/>
          </a:p>
        </p:txBody>
      </p:sp>
      <p:pic>
        <p:nvPicPr>
          <p:cNvPr id="292" name="Google Shape;292;p49"/>
          <p:cNvPicPr preferRelativeResize="0"/>
          <p:nvPr/>
        </p:nvPicPr>
        <p:blipFill>
          <a:blip r:embed="rId3">
            <a:alphaModFix/>
          </a:blip>
          <a:stretch>
            <a:fillRect/>
          </a:stretch>
        </p:blipFill>
        <p:spPr>
          <a:xfrm>
            <a:off x="152250" y="1656975"/>
            <a:ext cx="5943600" cy="2514600"/>
          </a:xfrm>
          <a:prstGeom prst="rect">
            <a:avLst/>
          </a:prstGeom>
          <a:noFill/>
          <a:ln>
            <a:noFill/>
          </a:ln>
        </p:spPr>
      </p:pic>
      <p:pic>
        <p:nvPicPr>
          <p:cNvPr id="293" name="Google Shape;293;p49"/>
          <p:cNvPicPr preferRelativeResize="0"/>
          <p:nvPr/>
        </p:nvPicPr>
        <p:blipFill>
          <a:blip r:embed="rId4">
            <a:alphaModFix/>
          </a:blip>
          <a:stretch>
            <a:fillRect/>
          </a:stretch>
        </p:blipFill>
        <p:spPr>
          <a:xfrm>
            <a:off x="3958525" y="1599825"/>
            <a:ext cx="5943600" cy="2628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nvSpPr>
        <p:spPr>
          <a:xfrm>
            <a:off x="152250" y="1109175"/>
            <a:ext cx="8416500" cy="3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Naive Bayes Gaussian Classifier				KNeighborsClassifiers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9" name="Google Shape;29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Chi-Squared</a:t>
            </a:r>
            <a:endParaRPr/>
          </a:p>
        </p:txBody>
      </p:sp>
      <p:pic>
        <p:nvPicPr>
          <p:cNvPr id="300" name="Google Shape;300;p50"/>
          <p:cNvPicPr preferRelativeResize="0"/>
          <p:nvPr/>
        </p:nvPicPr>
        <p:blipFill>
          <a:blip r:embed="rId3">
            <a:alphaModFix/>
          </a:blip>
          <a:stretch>
            <a:fillRect/>
          </a:stretch>
        </p:blipFill>
        <p:spPr>
          <a:xfrm>
            <a:off x="152250" y="1846688"/>
            <a:ext cx="5943600" cy="2352675"/>
          </a:xfrm>
          <a:prstGeom prst="rect">
            <a:avLst/>
          </a:prstGeom>
          <a:noFill/>
          <a:ln>
            <a:noFill/>
          </a:ln>
        </p:spPr>
      </p:pic>
      <p:pic>
        <p:nvPicPr>
          <p:cNvPr id="301" name="Google Shape;301;p50"/>
          <p:cNvPicPr preferRelativeResize="0"/>
          <p:nvPr/>
        </p:nvPicPr>
        <p:blipFill>
          <a:blip r:embed="rId4">
            <a:alphaModFix/>
          </a:blip>
          <a:stretch>
            <a:fillRect/>
          </a:stretch>
        </p:blipFill>
        <p:spPr>
          <a:xfrm>
            <a:off x="4252325" y="1846688"/>
            <a:ext cx="8897390" cy="2352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nvSpPr>
        <p:spPr>
          <a:xfrm>
            <a:off x="152250" y="1109175"/>
            <a:ext cx="8416500" cy="3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							Random Forest</a:t>
            </a:r>
            <a:endParaRPr/>
          </a:p>
        </p:txBody>
      </p:sp>
      <p:sp>
        <p:nvSpPr>
          <p:cNvPr id="307" name="Google Shape;30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RFE+RandomForest</a:t>
            </a:r>
            <a:endParaRPr/>
          </a:p>
          <a:p>
            <a:pPr indent="0" lvl="0" marL="0" rtl="0" algn="l">
              <a:spcBef>
                <a:spcPts val="0"/>
              </a:spcBef>
              <a:spcAft>
                <a:spcPts val="0"/>
              </a:spcAft>
              <a:buNone/>
            </a:pPr>
            <a:r>
              <a:t/>
            </a:r>
            <a:endParaRPr/>
          </a:p>
        </p:txBody>
      </p:sp>
      <p:pic>
        <p:nvPicPr>
          <p:cNvPr id="308" name="Google Shape;308;p51"/>
          <p:cNvPicPr preferRelativeResize="0"/>
          <p:nvPr/>
        </p:nvPicPr>
        <p:blipFill rotWithShape="1">
          <a:blip r:embed="rId3">
            <a:alphaModFix/>
          </a:blip>
          <a:srcRect b="2959" l="0" r="0" t="0"/>
          <a:stretch/>
        </p:blipFill>
        <p:spPr>
          <a:xfrm>
            <a:off x="152250" y="1772650"/>
            <a:ext cx="5943600" cy="2266950"/>
          </a:xfrm>
          <a:prstGeom prst="rect">
            <a:avLst/>
          </a:prstGeom>
          <a:noFill/>
          <a:ln>
            <a:noFill/>
          </a:ln>
        </p:spPr>
      </p:pic>
      <p:pic>
        <p:nvPicPr>
          <p:cNvPr id="309" name="Google Shape;309;p51"/>
          <p:cNvPicPr preferRelativeResize="0"/>
          <p:nvPr/>
        </p:nvPicPr>
        <p:blipFill>
          <a:blip r:embed="rId4">
            <a:alphaModFix/>
          </a:blip>
          <a:stretch>
            <a:fillRect/>
          </a:stretch>
        </p:blipFill>
        <p:spPr>
          <a:xfrm>
            <a:off x="4311025" y="1772650"/>
            <a:ext cx="6429894" cy="226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2"/>
          <p:cNvPicPr preferRelativeResize="0"/>
          <p:nvPr/>
        </p:nvPicPr>
        <p:blipFill>
          <a:blip r:embed="rId3">
            <a:alphaModFix/>
          </a:blip>
          <a:stretch>
            <a:fillRect/>
          </a:stretch>
        </p:blipFill>
        <p:spPr>
          <a:xfrm>
            <a:off x="217800" y="1846700"/>
            <a:ext cx="7348201" cy="2155000"/>
          </a:xfrm>
          <a:prstGeom prst="rect">
            <a:avLst/>
          </a:prstGeom>
          <a:noFill/>
          <a:ln>
            <a:noFill/>
          </a:ln>
        </p:spPr>
      </p:pic>
      <p:sp>
        <p:nvSpPr>
          <p:cNvPr id="315" name="Google Shape;315;p52"/>
          <p:cNvSpPr txBox="1"/>
          <p:nvPr/>
        </p:nvSpPr>
        <p:spPr>
          <a:xfrm>
            <a:off x="152250" y="1109175"/>
            <a:ext cx="8416500" cy="3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Naive Bayes Gaussian Classifier				KNeighborsClassifiers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6" name="Google Shape;31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RFE+RandomForest</a:t>
            </a:r>
            <a:endParaRPr/>
          </a:p>
        </p:txBody>
      </p:sp>
      <p:pic>
        <p:nvPicPr>
          <p:cNvPr id="317" name="Google Shape;317;p52"/>
          <p:cNvPicPr preferRelativeResize="0"/>
          <p:nvPr/>
        </p:nvPicPr>
        <p:blipFill>
          <a:blip r:embed="rId4">
            <a:alphaModFix/>
          </a:blip>
          <a:stretch>
            <a:fillRect/>
          </a:stretch>
        </p:blipFill>
        <p:spPr>
          <a:xfrm>
            <a:off x="4397375" y="1846700"/>
            <a:ext cx="10982774" cy="2252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nvSpPr>
        <p:spPr>
          <a:xfrm>
            <a:off x="152250" y="1109175"/>
            <a:ext cx="8416500" cy="3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							Random Forest</a:t>
            </a:r>
            <a:endParaRPr/>
          </a:p>
        </p:txBody>
      </p:sp>
      <p:sp>
        <p:nvSpPr>
          <p:cNvPr id="323" name="Google Shape;32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a:t>
            </a:r>
            <a:endParaRPr/>
          </a:p>
          <a:p>
            <a:pPr indent="0" lvl="0" marL="0" rtl="0" algn="l">
              <a:spcBef>
                <a:spcPts val="0"/>
              </a:spcBef>
              <a:spcAft>
                <a:spcPts val="0"/>
              </a:spcAft>
              <a:buNone/>
            </a:pPr>
            <a:r>
              <a:t/>
            </a:r>
            <a:endParaRPr/>
          </a:p>
        </p:txBody>
      </p:sp>
      <p:pic>
        <p:nvPicPr>
          <p:cNvPr id="324" name="Google Shape;324;p53"/>
          <p:cNvPicPr preferRelativeResize="0"/>
          <p:nvPr/>
        </p:nvPicPr>
        <p:blipFill>
          <a:blip r:embed="rId3">
            <a:alphaModFix/>
          </a:blip>
          <a:stretch>
            <a:fillRect/>
          </a:stretch>
        </p:blipFill>
        <p:spPr>
          <a:xfrm>
            <a:off x="152250" y="1685650"/>
            <a:ext cx="10118899" cy="2805400"/>
          </a:xfrm>
          <a:prstGeom prst="rect">
            <a:avLst/>
          </a:prstGeom>
          <a:noFill/>
          <a:ln>
            <a:noFill/>
          </a:ln>
        </p:spPr>
      </p:pic>
      <p:pic>
        <p:nvPicPr>
          <p:cNvPr id="325" name="Google Shape;325;p53"/>
          <p:cNvPicPr preferRelativeResize="0"/>
          <p:nvPr/>
        </p:nvPicPr>
        <p:blipFill>
          <a:blip r:embed="rId4">
            <a:alphaModFix/>
          </a:blip>
          <a:stretch>
            <a:fillRect/>
          </a:stretch>
        </p:blipFill>
        <p:spPr>
          <a:xfrm>
            <a:off x="4327550" y="1620575"/>
            <a:ext cx="11533975" cy="2587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nvSpPr>
        <p:spPr>
          <a:xfrm>
            <a:off x="152250" y="1109175"/>
            <a:ext cx="8416500" cy="3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Naive Bayes Gaussian Classifier				KNeighborsClassifiers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1" name="Google Shape;33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a:t>
            </a:r>
            <a:endParaRPr/>
          </a:p>
        </p:txBody>
      </p:sp>
      <p:pic>
        <p:nvPicPr>
          <p:cNvPr id="332" name="Google Shape;332;p54"/>
          <p:cNvPicPr preferRelativeResize="0"/>
          <p:nvPr/>
        </p:nvPicPr>
        <p:blipFill>
          <a:blip r:embed="rId3">
            <a:alphaModFix/>
          </a:blip>
          <a:stretch>
            <a:fillRect/>
          </a:stretch>
        </p:blipFill>
        <p:spPr>
          <a:xfrm>
            <a:off x="-108725" y="1587800"/>
            <a:ext cx="9654175" cy="2707500"/>
          </a:xfrm>
          <a:prstGeom prst="rect">
            <a:avLst/>
          </a:prstGeom>
          <a:noFill/>
          <a:ln>
            <a:noFill/>
          </a:ln>
        </p:spPr>
      </p:pic>
      <p:pic>
        <p:nvPicPr>
          <p:cNvPr id="333" name="Google Shape;333;p54"/>
          <p:cNvPicPr preferRelativeResize="0"/>
          <p:nvPr/>
        </p:nvPicPr>
        <p:blipFill>
          <a:blip r:embed="rId4">
            <a:alphaModFix/>
          </a:blip>
          <a:stretch>
            <a:fillRect/>
          </a:stretch>
        </p:blipFill>
        <p:spPr>
          <a:xfrm>
            <a:off x="4241250" y="1587800"/>
            <a:ext cx="8520600" cy="24442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rot="-5400000">
            <a:off x="-620225" y="1797500"/>
            <a:ext cx="4064100" cy="15069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
              <a:t>Analysis</a:t>
            </a:r>
            <a:endParaRPr/>
          </a:p>
        </p:txBody>
      </p:sp>
      <p:sp>
        <p:nvSpPr>
          <p:cNvPr id="339" name="Google Shape;339;p55"/>
          <p:cNvSpPr txBox="1"/>
          <p:nvPr>
            <p:ph idx="1" type="body"/>
          </p:nvPr>
        </p:nvSpPr>
        <p:spPr>
          <a:xfrm>
            <a:off x="2601000" y="518875"/>
            <a:ext cx="5913300" cy="40641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a:t>Best Classifier: No Attribute Selection + RandomForest</a:t>
            </a:r>
            <a:endParaRPr/>
          </a:p>
          <a:p>
            <a:pPr indent="-317500" lvl="1" marL="914400" rtl="0" algn="l">
              <a:spcBef>
                <a:spcPts val="0"/>
              </a:spcBef>
              <a:spcAft>
                <a:spcPts val="0"/>
              </a:spcAft>
              <a:buSzPts val="1400"/>
              <a:buChar char="○"/>
            </a:pPr>
            <a:r>
              <a:rPr lang="en"/>
              <a:t>Acc: 54.9%</a:t>
            </a:r>
            <a:endParaRPr/>
          </a:p>
          <a:p>
            <a:pPr indent="-330200" lvl="0" marL="457200" rtl="0" algn="l">
              <a:spcBef>
                <a:spcPts val="0"/>
              </a:spcBef>
              <a:spcAft>
                <a:spcPts val="0"/>
              </a:spcAft>
              <a:buSzPts val="1600"/>
              <a:buChar char="●"/>
            </a:pPr>
            <a:r>
              <a:rPr lang="en"/>
              <a:t>Worst Classifier: RFE/RF + Gaussian Naive Bayes</a:t>
            </a:r>
            <a:endParaRPr/>
          </a:p>
          <a:p>
            <a:pPr indent="-317500" lvl="1" marL="914400" rtl="0" algn="l">
              <a:spcBef>
                <a:spcPts val="0"/>
              </a:spcBef>
              <a:spcAft>
                <a:spcPts val="0"/>
              </a:spcAft>
              <a:buSzPts val="1400"/>
              <a:buChar char="○"/>
            </a:pPr>
            <a:r>
              <a:rPr lang="en"/>
              <a:t>33.3%</a:t>
            </a:r>
            <a:endParaRPr/>
          </a:p>
          <a:p>
            <a:pPr indent="0" lvl="0" marL="0" rtl="0" algn="l">
              <a:spcBef>
                <a:spcPts val="1600"/>
              </a:spcBef>
              <a:spcAft>
                <a:spcPts val="0"/>
              </a:spcAft>
              <a:buNone/>
            </a:pPr>
            <a:r>
              <a:t/>
            </a:r>
            <a:endParaRPr/>
          </a:p>
          <a:p>
            <a:pPr indent="-330200" lvl="0" marL="457200" rtl="0" algn="l">
              <a:spcBef>
                <a:spcPts val="1600"/>
              </a:spcBef>
              <a:spcAft>
                <a:spcPts val="0"/>
              </a:spcAft>
              <a:buSzPts val="1600"/>
              <a:buChar char="●"/>
            </a:pPr>
            <a:r>
              <a:rPr lang="en"/>
              <a:t>Average Classifier Ranking</a:t>
            </a:r>
            <a:endParaRPr/>
          </a:p>
          <a:p>
            <a:pPr indent="-330200" lvl="0" marL="457200" rtl="0" algn="l">
              <a:spcBef>
                <a:spcPts val="0"/>
              </a:spcBef>
              <a:spcAft>
                <a:spcPts val="0"/>
              </a:spcAft>
              <a:buSzPts val="1600"/>
              <a:buAutoNum type="arabicPeriod"/>
            </a:pPr>
            <a:r>
              <a:rPr lang="en"/>
              <a:t>RandomForest</a:t>
            </a:r>
            <a:endParaRPr/>
          </a:p>
          <a:p>
            <a:pPr indent="-330200" lvl="0" marL="457200" rtl="0" algn="l">
              <a:spcBef>
                <a:spcPts val="0"/>
              </a:spcBef>
              <a:spcAft>
                <a:spcPts val="0"/>
              </a:spcAft>
              <a:buSzPts val="1600"/>
              <a:buAutoNum type="arabicPeriod"/>
            </a:pPr>
            <a:r>
              <a:rPr lang="en"/>
              <a:t>KNeighbors</a:t>
            </a:r>
            <a:endParaRPr/>
          </a:p>
          <a:p>
            <a:pPr indent="-330200" lvl="0" marL="457200" rtl="0" algn="l">
              <a:spcBef>
                <a:spcPts val="0"/>
              </a:spcBef>
              <a:spcAft>
                <a:spcPts val="0"/>
              </a:spcAft>
              <a:buSzPts val="1600"/>
              <a:buAutoNum type="arabicPeriod"/>
            </a:pPr>
            <a:r>
              <a:rPr lang="en"/>
              <a:t>Decision Trees</a:t>
            </a:r>
            <a:endParaRPr/>
          </a:p>
          <a:p>
            <a:pPr indent="-330200" lvl="0" marL="457200" rtl="0" algn="l">
              <a:spcBef>
                <a:spcPts val="0"/>
              </a:spcBef>
              <a:spcAft>
                <a:spcPts val="0"/>
              </a:spcAft>
              <a:buSzPts val="1600"/>
              <a:buAutoNum type="arabicPeriod"/>
            </a:pPr>
            <a:r>
              <a:rPr lang="en"/>
              <a:t>Gaussian Naive Bayes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628325" y="1831350"/>
            <a:ext cx="8520600" cy="14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9600"/>
              <a:t>&gt;</a:t>
            </a:r>
            <a:endParaRPr sz="9600"/>
          </a:p>
        </p:txBody>
      </p:sp>
      <p:pic>
        <p:nvPicPr>
          <p:cNvPr id="111" name="Google Shape;111;p22"/>
          <p:cNvPicPr preferRelativeResize="0"/>
          <p:nvPr/>
        </p:nvPicPr>
        <p:blipFill>
          <a:blip r:embed="rId3">
            <a:alphaModFix/>
          </a:blip>
          <a:stretch>
            <a:fillRect/>
          </a:stretch>
        </p:blipFill>
        <p:spPr>
          <a:xfrm>
            <a:off x="184250" y="967800"/>
            <a:ext cx="3207900" cy="3207900"/>
          </a:xfrm>
          <a:prstGeom prst="rect">
            <a:avLst/>
          </a:prstGeom>
          <a:noFill/>
          <a:ln>
            <a:noFill/>
          </a:ln>
        </p:spPr>
      </p:pic>
      <p:pic>
        <p:nvPicPr>
          <p:cNvPr id="112" name="Google Shape;112;p22"/>
          <p:cNvPicPr preferRelativeResize="0"/>
          <p:nvPr/>
        </p:nvPicPr>
        <p:blipFill>
          <a:blip r:embed="rId4">
            <a:alphaModFix/>
          </a:blip>
          <a:stretch>
            <a:fillRect/>
          </a:stretch>
        </p:blipFill>
        <p:spPr>
          <a:xfrm>
            <a:off x="4958175" y="1422850"/>
            <a:ext cx="3515567" cy="2636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3"/>
          <p:cNvPicPr preferRelativeResize="0"/>
          <p:nvPr/>
        </p:nvPicPr>
        <p:blipFill rotWithShape="1">
          <a:blip r:embed="rId3">
            <a:alphaModFix amt="50000"/>
          </a:blip>
          <a:srcRect b="0" l="1428" r="1418" t="0"/>
          <a:stretch/>
        </p:blipFill>
        <p:spPr>
          <a:xfrm>
            <a:off x="0" y="0"/>
            <a:ext cx="9144005" cy="5143497"/>
          </a:xfrm>
          <a:prstGeom prst="rect">
            <a:avLst/>
          </a:prstGeom>
          <a:noFill/>
          <a:ln>
            <a:noFill/>
          </a:ln>
        </p:spPr>
      </p:pic>
      <p:sp>
        <p:nvSpPr>
          <p:cNvPr id="118" name="Google Shape;118;p23"/>
          <p:cNvSpPr txBox="1"/>
          <p:nvPr>
            <p:ph type="ctrTitle"/>
          </p:nvPr>
        </p:nvSpPr>
        <p:spPr>
          <a:xfrm>
            <a:off x="1837575" y="1251525"/>
            <a:ext cx="5445900" cy="264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Our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data</a:t>
            </a:r>
            <a:endParaRPr/>
          </a:p>
        </p:txBody>
      </p:sp>
      <p:pic>
        <p:nvPicPr>
          <p:cNvPr id="124" name="Google Shape;124;p24"/>
          <p:cNvPicPr preferRelativeResize="0"/>
          <p:nvPr/>
        </p:nvPicPr>
        <p:blipFill>
          <a:blip r:embed="rId3">
            <a:alphaModFix/>
          </a:blip>
          <a:stretch>
            <a:fillRect/>
          </a:stretch>
        </p:blipFill>
        <p:spPr>
          <a:xfrm>
            <a:off x="1075963" y="1017725"/>
            <a:ext cx="6992082"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data</a:t>
            </a:r>
            <a:endParaRPr/>
          </a:p>
        </p:txBody>
      </p:sp>
      <p:pic>
        <p:nvPicPr>
          <p:cNvPr id="130" name="Google Shape;130;p25"/>
          <p:cNvPicPr preferRelativeResize="0"/>
          <p:nvPr/>
        </p:nvPicPr>
        <p:blipFill>
          <a:blip r:embed="rId3">
            <a:alphaModFix/>
          </a:blip>
          <a:stretch>
            <a:fillRect/>
          </a:stretch>
        </p:blipFill>
        <p:spPr>
          <a:xfrm>
            <a:off x="1885375" y="1017725"/>
            <a:ext cx="5373246"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data</a:t>
            </a:r>
            <a:endParaRPr/>
          </a:p>
        </p:txBody>
      </p:sp>
      <p:pic>
        <p:nvPicPr>
          <p:cNvPr id="136" name="Google Shape;136;p26"/>
          <p:cNvPicPr preferRelativeResize="0"/>
          <p:nvPr/>
        </p:nvPicPr>
        <p:blipFill>
          <a:blip r:embed="rId3">
            <a:alphaModFix/>
          </a:blip>
          <a:stretch>
            <a:fillRect/>
          </a:stretch>
        </p:blipFill>
        <p:spPr>
          <a:xfrm>
            <a:off x="2157250" y="126025"/>
            <a:ext cx="5373246" cy="3820975"/>
          </a:xfrm>
          <a:prstGeom prst="rect">
            <a:avLst/>
          </a:prstGeom>
          <a:noFill/>
          <a:ln>
            <a:noFill/>
          </a:ln>
        </p:spPr>
      </p:pic>
      <p:pic>
        <p:nvPicPr>
          <p:cNvPr id="137" name="Google Shape;137;p26"/>
          <p:cNvPicPr preferRelativeResize="0"/>
          <p:nvPr/>
        </p:nvPicPr>
        <p:blipFill>
          <a:blip r:embed="rId4">
            <a:alphaModFix/>
          </a:blip>
          <a:stretch>
            <a:fillRect/>
          </a:stretch>
        </p:blipFill>
        <p:spPr>
          <a:xfrm>
            <a:off x="2157250" y="3946991"/>
            <a:ext cx="5373249" cy="11293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43" name="Google Shape;143;p27"/>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 useless/largely missing/irrelevant attributes</a:t>
            </a:r>
            <a:endParaRPr/>
          </a:p>
        </p:txBody>
      </p:sp>
      <p:graphicFrame>
        <p:nvGraphicFramePr>
          <p:cNvPr id="144" name="Google Shape;144;p27"/>
          <p:cNvGraphicFramePr/>
          <p:nvPr/>
        </p:nvGraphicFramePr>
        <p:xfrm>
          <a:off x="1726175" y="1580300"/>
          <a:ext cx="3000000" cy="3000000"/>
        </p:xfrm>
        <a:graphic>
          <a:graphicData uri="http://schemas.openxmlformats.org/drawingml/2006/table">
            <a:tbl>
              <a:tblPr>
                <a:noFill/>
                <a:tableStyleId>{98424D1F-E789-4A63-A5F5-DDAC7EF1751B}</a:tableStyleId>
              </a:tblPr>
              <a:tblGrid>
                <a:gridCol w="2542225"/>
                <a:gridCol w="2835225"/>
              </a:tblGrid>
              <a:tr h="310575">
                <a:tc>
                  <a:txBody>
                    <a:bodyPr/>
                    <a:lstStyle/>
                    <a:p>
                      <a:pPr indent="0" lvl="0" marL="0" rtl="0" algn="l">
                        <a:lnSpc>
                          <a:spcPct val="200000"/>
                        </a:lnSpc>
                        <a:spcBef>
                          <a:spcPts val="0"/>
                        </a:spcBef>
                        <a:spcAft>
                          <a:spcPts val="0"/>
                        </a:spcAft>
                        <a:buNone/>
                      </a:pPr>
                      <a:r>
                        <a:rPr b="1" lang="en" sz="1200">
                          <a:latin typeface="Times New Roman"/>
                          <a:ea typeface="Times New Roman"/>
                          <a:cs typeface="Times New Roman"/>
                          <a:sym typeface="Times New Roman"/>
                        </a:rPr>
                        <a:t>Attribute</a:t>
                      </a:r>
                      <a:endParaRPr b="1"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T cap="flat" cmpd="sng" w="12700">
                      <a:solidFill>
                        <a:srgbClr val="FFFFFF"/>
                      </a:solidFill>
                      <a:prstDash val="solid"/>
                      <a:round/>
                      <a:headEnd len="sm" w="sm" type="none"/>
                      <a:tailEnd len="sm" w="sm" type="none"/>
                    </a:lnT>
                  </a:tcPr>
                </a:tc>
                <a:tc>
                  <a:txBody>
                    <a:bodyPr/>
                    <a:lstStyle/>
                    <a:p>
                      <a:pPr indent="0" lvl="0" marL="0" rtl="0" algn="ctr">
                        <a:lnSpc>
                          <a:spcPct val="200000"/>
                        </a:lnSpc>
                        <a:spcBef>
                          <a:spcPts val="0"/>
                        </a:spcBef>
                        <a:spcAft>
                          <a:spcPts val="0"/>
                        </a:spcAft>
                        <a:buNone/>
                      </a:pPr>
                      <a:r>
                        <a:rPr b="1" lang="en" sz="1200">
                          <a:solidFill>
                            <a:srgbClr val="FF0000"/>
                          </a:solidFill>
                          <a:latin typeface="Times New Roman"/>
                          <a:ea typeface="Times New Roman"/>
                          <a:cs typeface="Times New Roman"/>
                          <a:sym typeface="Times New Roman"/>
                        </a:rPr>
                        <a:t>Rationale</a:t>
                      </a:r>
                      <a:endParaRPr b="1"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tcPr>
                </a:tc>
              </a:tr>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Survey Year</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Date is irrelevant</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tcPr>
                </a:tc>
              </a:tr>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Timestamp</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Date is irrelevant</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tcPr>
                </a:tc>
              </a:tr>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Postal Code</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International, Postal code is irrelevant</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tcPr>
                </a:tc>
              </a:tr>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Other Databases</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Mixed data with multiple select</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tcPr>
                </a:tc>
              </a:tr>
              <a:tr h="310575">
                <a:tc>
                  <a:txBody>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Database Servers</a:t>
                      </a:r>
                      <a:endParaRPr sz="1200">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tcPr>
                </a:tc>
                <a:tc>
                  <a:txBody>
                    <a:bodyPr/>
                    <a:lstStyle/>
                    <a:p>
                      <a:pPr indent="0" lvl="0" marL="0" rtl="0" algn="ctr">
                        <a:lnSpc>
                          <a:spcPct val="200000"/>
                        </a:lnSpc>
                        <a:spcBef>
                          <a:spcPts val="0"/>
                        </a:spcBef>
                        <a:spcAft>
                          <a:spcPts val="0"/>
                        </a:spcAft>
                        <a:buNone/>
                      </a:pPr>
                      <a:r>
                        <a:rPr lang="en" sz="1200">
                          <a:solidFill>
                            <a:srgbClr val="FF0000"/>
                          </a:solidFill>
                          <a:latin typeface="Times New Roman"/>
                          <a:ea typeface="Times New Roman"/>
                          <a:cs typeface="Times New Roman"/>
                          <a:sym typeface="Times New Roman"/>
                        </a:rPr>
                        <a:t>Mixed data with multiple select</a:t>
                      </a:r>
                      <a:endParaRPr sz="1200">
                        <a:solidFill>
                          <a:srgbClr val="FF0000"/>
                        </a:solidFill>
                        <a:latin typeface="Times New Roman"/>
                        <a:ea typeface="Times New Roman"/>
                        <a:cs typeface="Times New Roman"/>
                        <a:sym typeface="Times New Roman"/>
                      </a:endParaRPr>
                    </a:p>
                  </a:txBody>
                  <a:tcPr marT="25400" marB="25400" marR="0" marL="0" anchor="b">
                    <a:lnR cap="flat" cmpd="sng" w="12700">
                      <a:solidFill>
                        <a:srgbClr val="FFFFFF"/>
                      </a:solidFill>
                      <a:prstDash val="solid"/>
                      <a:round/>
                      <a:headEnd len="sm" w="sm" type="none"/>
                      <a:tailEnd len="sm" w="sm" type="none"/>
                    </a:lnR>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